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7" r:id="rId3"/>
  </p:sldIdLst>
  <p:sldSz cx="7345363" cy="10477500"/>
  <p:notesSz cx="6797675" cy="9926638"/>
  <p:defaultTextStyle>
    <a:defPPr>
      <a:defRPr lang="ja-JP"/>
    </a:defPPr>
    <a:lvl1pPr marL="0" algn="l" defTabSz="972099" rtl="0" eaLnBrk="1" latinLnBrk="0" hangingPunct="1">
      <a:defRPr kumimoji="1" sz="1900" kern="1200">
        <a:solidFill>
          <a:schemeClr val="tx1"/>
        </a:solidFill>
        <a:latin typeface="+mn-lt"/>
        <a:ea typeface="+mn-ea"/>
        <a:cs typeface="+mn-cs"/>
      </a:defRPr>
    </a:lvl1pPr>
    <a:lvl2pPr marL="486049" algn="l" defTabSz="972099" rtl="0" eaLnBrk="1" latinLnBrk="0" hangingPunct="1">
      <a:defRPr kumimoji="1" sz="1900" kern="1200">
        <a:solidFill>
          <a:schemeClr val="tx1"/>
        </a:solidFill>
        <a:latin typeface="+mn-lt"/>
        <a:ea typeface="+mn-ea"/>
        <a:cs typeface="+mn-cs"/>
      </a:defRPr>
    </a:lvl2pPr>
    <a:lvl3pPr marL="972099" algn="l" defTabSz="972099" rtl="0" eaLnBrk="1" latinLnBrk="0" hangingPunct="1">
      <a:defRPr kumimoji="1" sz="1900" kern="1200">
        <a:solidFill>
          <a:schemeClr val="tx1"/>
        </a:solidFill>
        <a:latin typeface="+mn-lt"/>
        <a:ea typeface="+mn-ea"/>
        <a:cs typeface="+mn-cs"/>
      </a:defRPr>
    </a:lvl3pPr>
    <a:lvl4pPr marL="1458148" algn="l" defTabSz="972099" rtl="0" eaLnBrk="1" latinLnBrk="0" hangingPunct="1">
      <a:defRPr kumimoji="1" sz="1900" kern="1200">
        <a:solidFill>
          <a:schemeClr val="tx1"/>
        </a:solidFill>
        <a:latin typeface="+mn-lt"/>
        <a:ea typeface="+mn-ea"/>
        <a:cs typeface="+mn-cs"/>
      </a:defRPr>
    </a:lvl4pPr>
    <a:lvl5pPr marL="1944197" algn="l" defTabSz="972099" rtl="0" eaLnBrk="1" latinLnBrk="0" hangingPunct="1">
      <a:defRPr kumimoji="1" sz="1900" kern="1200">
        <a:solidFill>
          <a:schemeClr val="tx1"/>
        </a:solidFill>
        <a:latin typeface="+mn-lt"/>
        <a:ea typeface="+mn-ea"/>
        <a:cs typeface="+mn-cs"/>
      </a:defRPr>
    </a:lvl5pPr>
    <a:lvl6pPr marL="2430247" algn="l" defTabSz="972099" rtl="0" eaLnBrk="1" latinLnBrk="0" hangingPunct="1">
      <a:defRPr kumimoji="1" sz="1900" kern="1200">
        <a:solidFill>
          <a:schemeClr val="tx1"/>
        </a:solidFill>
        <a:latin typeface="+mn-lt"/>
        <a:ea typeface="+mn-ea"/>
        <a:cs typeface="+mn-cs"/>
      </a:defRPr>
    </a:lvl6pPr>
    <a:lvl7pPr marL="2916296" algn="l" defTabSz="972099" rtl="0" eaLnBrk="1" latinLnBrk="0" hangingPunct="1">
      <a:defRPr kumimoji="1" sz="1900" kern="1200">
        <a:solidFill>
          <a:schemeClr val="tx1"/>
        </a:solidFill>
        <a:latin typeface="+mn-lt"/>
        <a:ea typeface="+mn-ea"/>
        <a:cs typeface="+mn-cs"/>
      </a:defRPr>
    </a:lvl7pPr>
    <a:lvl8pPr marL="3402345" algn="l" defTabSz="972099" rtl="0" eaLnBrk="1" latinLnBrk="0" hangingPunct="1">
      <a:defRPr kumimoji="1" sz="1900" kern="1200">
        <a:solidFill>
          <a:schemeClr val="tx1"/>
        </a:solidFill>
        <a:latin typeface="+mn-lt"/>
        <a:ea typeface="+mn-ea"/>
        <a:cs typeface="+mn-cs"/>
      </a:defRPr>
    </a:lvl8pPr>
    <a:lvl9pPr marL="3888395" algn="l" defTabSz="972099" rtl="0" eaLnBrk="1" latinLnBrk="0" hangingPunct="1">
      <a:defRPr kumimoji="1" sz="1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00">
          <p15:clr>
            <a:srgbClr val="A4A3A4"/>
          </p15:clr>
        </p15:guide>
        <p15:guide id="2" pos="23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9607"/>
    <a:srgbClr val="000000"/>
    <a:srgbClr val="FF7C80"/>
    <a:srgbClr val="0036A2"/>
    <a:srgbClr val="7ABC32"/>
    <a:srgbClr val="FF0066"/>
    <a:srgbClr val="CC0066"/>
    <a:srgbClr val="05A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02"/>
    <p:restoredTop sz="94671"/>
  </p:normalViewPr>
  <p:slideViewPr>
    <p:cSldViewPr>
      <p:cViewPr>
        <p:scale>
          <a:sx n="100" d="100"/>
          <a:sy n="100" d="100"/>
        </p:scale>
        <p:origin x="-786" y="648"/>
      </p:cViewPr>
      <p:guideLst>
        <p:guide orient="horz" pos="3300"/>
        <p:guide pos="231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0"/>
            <a:ext cx="2946400" cy="496888"/>
          </a:xfrm>
          <a:prstGeom prst="rect">
            <a:avLst/>
          </a:prstGeom>
        </p:spPr>
        <p:txBody>
          <a:bodyPr vert="horz" lIns="91426" tIns="45713" rIns="91426" bIns="45713" rtlCol="0"/>
          <a:lstStyle>
            <a:lvl1pPr algn="r">
              <a:defRPr sz="1200"/>
            </a:lvl1pPr>
          </a:lstStyle>
          <a:p>
            <a:fld id="{0B663DEE-B397-492B-AA58-7A48C88B61A8}" type="datetimeFigureOut">
              <a:rPr kumimoji="1" lang="ja-JP" altLang="en-US" smtClean="0"/>
              <a:t>2018/8/6</a:t>
            </a:fld>
            <a:endParaRPr kumimoji="1" lang="ja-JP" altLang="en-US"/>
          </a:p>
        </p:txBody>
      </p:sp>
      <p:sp>
        <p:nvSpPr>
          <p:cNvPr id="4" name="スライド イメージ プレースホルダー 3"/>
          <p:cNvSpPr>
            <a:spLocks noGrp="1" noRot="1" noChangeAspect="1"/>
          </p:cNvSpPr>
          <p:nvPr>
            <p:ph type="sldImg" idx="2"/>
          </p:nvPr>
        </p:nvSpPr>
        <p:spPr>
          <a:xfrm>
            <a:off x="2093913" y="744538"/>
            <a:ext cx="2609850" cy="3722687"/>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9451" y="4714876"/>
            <a:ext cx="5438775" cy="4467225"/>
          </a:xfrm>
          <a:prstGeom prst="rect">
            <a:avLst/>
          </a:prstGeom>
        </p:spPr>
        <p:txBody>
          <a:bodyPr vert="horz" lIns="91426" tIns="45713" rIns="91426"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8164"/>
            <a:ext cx="2946400" cy="496887"/>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8164"/>
            <a:ext cx="2946400" cy="496887"/>
          </a:xfrm>
          <a:prstGeom prst="rect">
            <a:avLst/>
          </a:prstGeom>
        </p:spPr>
        <p:txBody>
          <a:bodyPr vert="horz" lIns="91426" tIns="45713" rIns="91426" bIns="45713" rtlCol="0" anchor="b"/>
          <a:lstStyle>
            <a:lvl1pPr algn="r">
              <a:defRPr sz="1200"/>
            </a:lvl1pPr>
          </a:lstStyle>
          <a:p>
            <a:fld id="{F6188C27-72DF-46E4-AFDC-063920BBD544}" type="slidenum">
              <a:rPr kumimoji="1" lang="ja-JP" altLang="en-US" smtClean="0"/>
              <a:t>‹#›</a:t>
            </a:fld>
            <a:endParaRPr kumimoji="1" lang="ja-JP" altLang="en-US"/>
          </a:p>
        </p:txBody>
      </p:sp>
    </p:spTree>
    <p:extLst>
      <p:ext uri="{BB962C8B-B14F-4D97-AF65-F5344CB8AC3E}">
        <p14:creationId xmlns:p14="http://schemas.microsoft.com/office/powerpoint/2010/main" val="3143621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188C27-72DF-46E4-AFDC-063920BBD544}" type="slidenum">
              <a:rPr kumimoji="1" lang="ja-JP" altLang="en-US" smtClean="0"/>
              <a:t>2</a:t>
            </a:fld>
            <a:endParaRPr kumimoji="1" lang="ja-JP" altLang="en-US"/>
          </a:p>
        </p:txBody>
      </p:sp>
    </p:spTree>
    <p:extLst>
      <p:ext uri="{BB962C8B-B14F-4D97-AF65-F5344CB8AC3E}">
        <p14:creationId xmlns:p14="http://schemas.microsoft.com/office/powerpoint/2010/main" val="346981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0902" y="3254819"/>
            <a:ext cx="6243559" cy="224587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01805" y="5937251"/>
            <a:ext cx="5141754" cy="2677583"/>
          </a:xfrm>
        </p:spPr>
        <p:txBody>
          <a:bodyPr/>
          <a:lstStyle>
            <a:lvl1pPr marL="0" indent="0" algn="ctr">
              <a:buNone/>
              <a:defRPr>
                <a:solidFill>
                  <a:schemeClr val="tx1">
                    <a:tint val="75000"/>
                  </a:schemeClr>
                </a:solidFill>
              </a:defRPr>
            </a:lvl1pPr>
            <a:lvl2pPr marL="486049" indent="0" algn="ctr">
              <a:buNone/>
              <a:defRPr>
                <a:solidFill>
                  <a:schemeClr val="tx1">
                    <a:tint val="75000"/>
                  </a:schemeClr>
                </a:solidFill>
              </a:defRPr>
            </a:lvl2pPr>
            <a:lvl3pPr marL="972099" indent="0" algn="ctr">
              <a:buNone/>
              <a:defRPr>
                <a:solidFill>
                  <a:schemeClr val="tx1">
                    <a:tint val="75000"/>
                  </a:schemeClr>
                </a:solidFill>
              </a:defRPr>
            </a:lvl3pPr>
            <a:lvl4pPr marL="1458148" indent="0" algn="ctr">
              <a:buNone/>
              <a:defRPr>
                <a:solidFill>
                  <a:schemeClr val="tx1">
                    <a:tint val="75000"/>
                  </a:schemeClr>
                </a:solidFill>
              </a:defRPr>
            </a:lvl4pPr>
            <a:lvl5pPr marL="1944197" indent="0" algn="ctr">
              <a:buNone/>
              <a:defRPr>
                <a:solidFill>
                  <a:schemeClr val="tx1">
                    <a:tint val="75000"/>
                  </a:schemeClr>
                </a:solidFill>
              </a:defRPr>
            </a:lvl5pPr>
            <a:lvl6pPr marL="2430247" indent="0" algn="ctr">
              <a:buNone/>
              <a:defRPr>
                <a:solidFill>
                  <a:schemeClr val="tx1">
                    <a:tint val="75000"/>
                  </a:schemeClr>
                </a:solidFill>
              </a:defRPr>
            </a:lvl6pPr>
            <a:lvl7pPr marL="2916296" indent="0" algn="ctr">
              <a:buNone/>
              <a:defRPr>
                <a:solidFill>
                  <a:schemeClr val="tx1">
                    <a:tint val="75000"/>
                  </a:schemeClr>
                </a:solidFill>
              </a:defRPr>
            </a:lvl7pPr>
            <a:lvl8pPr marL="3402345" indent="0" algn="ctr">
              <a:buNone/>
              <a:defRPr>
                <a:solidFill>
                  <a:schemeClr val="tx1">
                    <a:tint val="75000"/>
                  </a:schemeClr>
                </a:solidFill>
              </a:defRPr>
            </a:lvl8pPr>
            <a:lvl9pPr marL="388839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339267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359003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94040" y="560257"/>
            <a:ext cx="1239531" cy="1191815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75453" y="560257"/>
            <a:ext cx="3596168" cy="1191815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171939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104521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80233" y="6732764"/>
            <a:ext cx="6243559" cy="2080948"/>
          </a:xfrm>
        </p:spPr>
        <p:txBody>
          <a:bodyPr anchor="t"/>
          <a:lstStyle>
            <a:lvl1pPr algn="l">
              <a:defRPr sz="4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80233" y="4440813"/>
            <a:ext cx="6243559" cy="2291952"/>
          </a:xfrm>
        </p:spPr>
        <p:txBody>
          <a:bodyPr anchor="b"/>
          <a:lstStyle>
            <a:lvl1pPr marL="0" indent="0">
              <a:buNone/>
              <a:defRPr sz="2100">
                <a:solidFill>
                  <a:schemeClr val="tx1">
                    <a:tint val="75000"/>
                  </a:schemeClr>
                </a:solidFill>
              </a:defRPr>
            </a:lvl1pPr>
            <a:lvl2pPr marL="486049" indent="0">
              <a:buNone/>
              <a:defRPr sz="1900">
                <a:solidFill>
                  <a:schemeClr val="tx1">
                    <a:tint val="75000"/>
                  </a:schemeClr>
                </a:solidFill>
              </a:defRPr>
            </a:lvl2pPr>
            <a:lvl3pPr marL="972099" indent="0">
              <a:buNone/>
              <a:defRPr sz="1700">
                <a:solidFill>
                  <a:schemeClr val="tx1">
                    <a:tint val="75000"/>
                  </a:schemeClr>
                </a:solidFill>
              </a:defRPr>
            </a:lvl3pPr>
            <a:lvl4pPr marL="1458148" indent="0">
              <a:buNone/>
              <a:defRPr sz="1500">
                <a:solidFill>
                  <a:schemeClr val="tx1">
                    <a:tint val="75000"/>
                  </a:schemeClr>
                </a:solidFill>
              </a:defRPr>
            </a:lvl4pPr>
            <a:lvl5pPr marL="1944197" indent="0">
              <a:buNone/>
              <a:defRPr sz="1500">
                <a:solidFill>
                  <a:schemeClr val="tx1">
                    <a:tint val="75000"/>
                  </a:schemeClr>
                </a:solidFill>
              </a:defRPr>
            </a:lvl5pPr>
            <a:lvl6pPr marL="2430247" indent="0">
              <a:buNone/>
              <a:defRPr sz="1500">
                <a:solidFill>
                  <a:schemeClr val="tx1">
                    <a:tint val="75000"/>
                  </a:schemeClr>
                </a:solidFill>
              </a:defRPr>
            </a:lvl6pPr>
            <a:lvl7pPr marL="2916296" indent="0">
              <a:buNone/>
              <a:defRPr sz="1500">
                <a:solidFill>
                  <a:schemeClr val="tx1">
                    <a:tint val="75000"/>
                  </a:schemeClr>
                </a:solidFill>
              </a:defRPr>
            </a:lvl7pPr>
            <a:lvl8pPr marL="3402345" indent="0">
              <a:buNone/>
              <a:defRPr sz="1500">
                <a:solidFill>
                  <a:schemeClr val="tx1">
                    <a:tint val="75000"/>
                  </a:schemeClr>
                </a:solidFill>
              </a:defRPr>
            </a:lvl8pPr>
            <a:lvl9pPr marL="3888395"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142595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75453" y="3259667"/>
            <a:ext cx="2417849" cy="9218746"/>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15724" y="3259667"/>
            <a:ext cx="2417849" cy="9218746"/>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273115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7268" y="419585"/>
            <a:ext cx="6610827" cy="174625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7269" y="2345311"/>
            <a:ext cx="3245478" cy="977415"/>
          </a:xfrm>
        </p:spPr>
        <p:txBody>
          <a:bodyPr anchor="b"/>
          <a:lstStyle>
            <a:lvl1pPr marL="0" indent="0">
              <a:buNone/>
              <a:defRPr sz="2600" b="1"/>
            </a:lvl1pPr>
            <a:lvl2pPr marL="486049" indent="0">
              <a:buNone/>
              <a:defRPr sz="2100" b="1"/>
            </a:lvl2pPr>
            <a:lvl3pPr marL="972099" indent="0">
              <a:buNone/>
              <a:defRPr sz="1900" b="1"/>
            </a:lvl3pPr>
            <a:lvl4pPr marL="1458148" indent="0">
              <a:buNone/>
              <a:defRPr sz="1700" b="1"/>
            </a:lvl4pPr>
            <a:lvl5pPr marL="1944197" indent="0">
              <a:buNone/>
              <a:defRPr sz="1700" b="1"/>
            </a:lvl5pPr>
            <a:lvl6pPr marL="2430247" indent="0">
              <a:buNone/>
              <a:defRPr sz="1700" b="1"/>
            </a:lvl6pPr>
            <a:lvl7pPr marL="2916296" indent="0">
              <a:buNone/>
              <a:defRPr sz="1700" b="1"/>
            </a:lvl7pPr>
            <a:lvl8pPr marL="3402345" indent="0">
              <a:buNone/>
              <a:defRPr sz="1700" b="1"/>
            </a:lvl8pPr>
            <a:lvl9pPr marL="3888395"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7269" y="3322726"/>
            <a:ext cx="3245478" cy="6036690"/>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731344" y="2345311"/>
            <a:ext cx="3246752" cy="977415"/>
          </a:xfrm>
        </p:spPr>
        <p:txBody>
          <a:bodyPr anchor="b"/>
          <a:lstStyle>
            <a:lvl1pPr marL="0" indent="0">
              <a:buNone/>
              <a:defRPr sz="2600" b="1"/>
            </a:lvl1pPr>
            <a:lvl2pPr marL="486049" indent="0">
              <a:buNone/>
              <a:defRPr sz="2100" b="1"/>
            </a:lvl2pPr>
            <a:lvl3pPr marL="972099" indent="0">
              <a:buNone/>
              <a:defRPr sz="1900" b="1"/>
            </a:lvl3pPr>
            <a:lvl4pPr marL="1458148" indent="0">
              <a:buNone/>
              <a:defRPr sz="1700" b="1"/>
            </a:lvl4pPr>
            <a:lvl5pPr marL="1944197" indent="0">
              <a:buNone/>
              <a:defRPr sz="1700" b="1"/>
            </a:lvl5pPr>
            <a:lvl6pPr marL="2430247" indent="0">
              <a:buNone/>
              <a:defRPr sz="1700" b="1"/>
            </a:lvl6pPr>
            <a:lvl7pPr marL="2916296" indent="0">
              <a:buNone/>
              <a:defRPr sz="1700" b="1"/>
            </a:lvl7pPr>
            <a:lvl8pPr marL="3402345" indent="0">
              <a:buNone/>
              <a:defRPr sz="1700" b="1"/>
            </a:lvl8pPr>
            <a:lvl9pPr marL="3888395"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731344" y="3322726"/>
            <a:ext cx="3246752" cy="6036690"/>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2752517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1968627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2260199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7270" y="417160"/>
            <a:ext cx="2416574" cy="1775355"/>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71834" y="417161"/>
            <a:ext cx="4106262" cy="8942256"/>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7270" y="2192515"/>
            <a:ext cx="2416574" cy="7166902"/>
          </a:xfrm>
        </p:spPr>
        <p:txBody>
          <a:bodyPr/>
          <a:lstStyle>
            <a:lvl1pPr marL="0" indent="0">
              <a:buNone/>
              <a:defRPr sz="1500"/>
            </a:lvl1pPr>
            <a:lvl2pPr marL="486049" indent="0">
              <a:buNone/>
              <a:defRPr sz="1300"/>
            </a:lvl2pPr>
            <a:lvl3pPr marL="972099" indent="0">
              <a:buNone/>
              <a:defRPr sz="1100"/>
            </a:lvl3pPr>
            <a:lvl4pPr marL="1458148" indent="0">
              <a:buNone/>
              <a:defRPr sz="1000"/>
            </a:lvl4pPr>
            <a:lvl5pPr marL="1944197" indent="0">
              <a:buNone/>
              <a:defRPr sz="1000"/>
            </a:lvl5pPr>
            <a:lvl6pPr marL="2430247" indent="0">
              <a:buNone/>
              <a:defRPr sz="1000"/>
            </a:lvl6pPr>
            <a:lvl7pPr marL="2916296" indent="0">
              <a:buNone/>
              <a:defRPr sz="1000"/>
            </a:lvl7pPr>
            <a:lvl8pPr marL="3402345" indent="0">
              <a:buNone/>
              <a:defRPr sz="1000"/>
            </a:lvl8pPr>
            <a:lvl9pPr marL="3888395"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83953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39742" y="7334251"/>
            <a:ext cx="4407218" cy="8658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39742" y="936184"/>
            <a:ext cx="4407218" cy="6286500"/>
          </a:xfrm>
        </p:spPr>
        <p:txBody>
          <a:bodyPr/>
          <a:lstStyle>
            <a:lvl1pPr marL="0" indent="0">
              <a:buNone/>
              <a:defRPr sz="3400"/>
            </a:lvl1pPr>
            <a:lvl2pPr marL="486049" indent="0">
              <a:buNone/>
              <a:defRPr sz="3000"/>
            </a:lvl2pPr>
            <a:lvl3pPr marL="972099" indent="0">
              <a:buNone/>
              <a:defRPr sz="2600"/>
            </a:lvl3pPr>
            <a:lvl4pPr marL="1458148" indent="0">
              <a:buNone/>
              <a:defRPr sz="2100"/>
            </a:lvl4pPr>
            <a:lvl5pPr marL="1944197" indent="0">
              <a:buNone/>
              <a:defRPr sz="2100"/>
            </a:lvl5pPr>
            <a:lvl6pPr marL="2430247" indent="0">
              <a:buNone/>
              <a:defRPr sz="2100"/>
            </a:lvl6pPr>
            <a:lvl7pPr marL="2916296" indent="0">
              <a:buNone/>
              <a:defRPr sz="2100"/>
            </a:lvl7pPr>
            <a:lvl8pPr marL="3402345" indent="0">
              <a:buNone/>
              <a:defRPr sz="2100"/>
            </a:lvl8pPr>
            <a:lvl9pPr marL="3888395" indent="0">
              <a:buNone/>
              <a:defRPr sz="2100"/>
            </a:lvl9pPr>
          </a:lstStyle>
          <a:p>
            <a:endParaRPr kumimoji="1" lang="ja-JP" altLang="en-US"/>
          </a:p>
        </p:txBody>
      </p:sp>
      <p:sp>
        <p:nvSpPr>
          <p:cNvPr id="4" name="テキスト プレースホルダー 3"/>
          <p:cNvSpPr>
            <a:spLocks noGrp="1"/>
          </p:cNvSpPr>
          <p:nvPr>
            <p:ph type="body" sz="half" idx="2"/>
          </p:nvPr>
        </p:nvSpPr>
        <p:spPr>
          <a:xfrm>
            <a:off x="1439742" y="8200101"/>
            <a:ext cx="4407218" cy="1229650"/>
          </a:xfrm>
        </p:spPr>
        <p:txBody>
          <a:bodyPr/>
          <a:lstStyle>
            <a:lvl1pPr marL="0" indent="0">
              <a:buNone/>
              <a:defRPr sz="1500"/>
            </a:lvl1pPr>
            <a:lvl2pPr marL="486049" indent="0">
              <a:buNone/>
              <a:defRPr sz="1300"/>
            </a:lvl2pPr>
            <a:lvl3pPr marL="972099" indent="0">
              <a:buNone/>
              <a:defRPr sz="1100"/>
            </a:lvl3pPr>
            <a:lvl4pPr marL="1458148" indent="0">
              <a:buNone/>
              <a:defRPr sz="1000"/>
            </a:lvl4pPr>
            <a:lvl5pPr marL="1944197" indent="0">
              <a:buNone/>
              <a:defRPr sz="1000"/>
            </a:lvl5pPr>
            <a:lvl6pPr marL="2430247" indent="0">
              <a:buNone/>
              <a:defRPr sz="1000"/>
            </a:lvl6pPr>
            <a:lvl7pPr marL="2916296" indent="0">
              <a:buNone/>
              <a:defRPr sz="1000"/>
            </a:lvl7pPr>
            <a:lvl8pPr marL="3402345" indent="0">
              <a:buNone/>
              <a:defRPr sz="1000"/>
            </a:lvl8pPr>
            <a:lvl9pPr marL="3888395"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ACE2D5-2F4B-4B13-A06E-D29273B4CB22}" type="datetimeFigureOut">
              <a:rPr kumimoji="1" lang="ja-JP" altLang="en-US" smtClean="0"/>
              <a:t>2018/8/6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223116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7268" y="419585"/>
            <a:ext cx="6610827" cy="1746250"/>
          </a:xfrm>
          <a:prstGeom prst="rect">
            <a:avLst/>
          </a:prstGeom>
        </p:spPr>
        <p:txBody>
          <a:bodyPr vert="horz" lIns="97210" tIns="48605" rIns="97210" bIns="4860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7268" y="2444752"/>
            <a:ext cx="6610827" cy="6914666"/>
          </a:xfrm>
          <a:prstGeom prst="rect">
            <a:avLst/>
          </a:prstGeom>
        </p:spPr>
        <p:txBody>
          <a:bodyPr vert="horz" lIns="97210" tIns="48605" rIns="97210" bIns="4860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7268" y="9711092"/>
            <a:ext cx="1713918" cy="557829"/>
          </a:xfrm>
          <a:prstGeom prst="rect">
            <a:avLst/>
          </a:prstGeom>
        </p:spPr>
        <p:txBody>
          <a:bodyPr vert="horz" lIns="97210" tIns="48605" rIns="97210" bIns="48605" rtlCol="0" anchor="ctr"/>
          <a:lstStyle>
            <a:lvl1pPr algn="l">
              <a:defRPr sz="1300">
                <a:solidFill>
                  <a:schemeClr val="tx1">
                    <a:tint val="75000"/>
                  </a:schemeClr>
                </a:solidFill>
              </a:defRPr>
            </a:lvl1pPr>
          </a:lstStyle>
          <a:p>
            <a:fld id="{AFACE2D5-2F4B-4B13-A06E-D29273B4CB22}" type="datetimeFigureOut">
              <a:rPr kumimoji="1" lang="ja-JP" altLang="en-US" smtClean="0"/>
              <a:t>2018/8/6</a:t>
            </a:fld>
            <a:endParaRPr kumimoji="1" lang="ja-JP" altLang="en-US"/>
          </a:p>
        </p:txBody>
      </p:sp>
      <p:sp>
        <p:nvSpPr>
          <p:cNvPr id="5" name="フッター プレースホルダー 4"/>
          <p:cNvSpPr>
            <a:spLocks noGrp="1"/>
          </p:cNvSpPr>
          <p:nvPr>
            <p:ph type="ftr" sz="quarter" idx="3"/>
          </p:nvPr>
        </p:nvSpPr>
        <p:spPr>
          <a:xfrm>
            <a:off x="2509666" y="9711092"/>
            <a:ext cx="2326032" cy="557829"/>
          </a:xfrm>
          <a:prstGeom prst="rect">
            <a:avLst/>
          </a:prstGeom>
        </p:spPr>
        <p:txBody>
          <a:bodyPr vert="horz" lIns="97210" tIns="48605" rIns="97210" bIns="4860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264177" y="9711092"/>
            <a:ext cx="1713918" cy="557829"/>
          </a:xfrm>
          <a:prstGeom prst="rect">
            <a:avLst/>
          </a:prstGeom>
        </p:spPr>
        <p:txBody>
          <a:bodyPr vert="horz" lIns="97210" tIns="48605" rIns="97210" bIns="48605" rtlCol="0" anchor="ctr"/>
          <a:lstStyle>
            <a:lvl1pPr algn="r">
              <a:defRPr sz="1300">
                <a:solidFill>
                  <a:schemeClr val="tx1">
                    <a:tint val="75000"/>
                  </a:schemeClr>
                </a:solidFill>
              </a:defRPr>
            </a:lvl1pPr>
          </a:lstStyle>
          <a:p>
            <a:fld id="{FB34E949-780E-44D9-9FB8-1BA920301DC5}" type="slidenum">
              <a:rPr kumimoji="1" lang="ja-JP" altLang="en-US" smtClean="0"/>
              <a:t>‹#›</a:t>
            </a:fld>
            <a:endParaRPr kumimoji="1" lang="ja-JP" altLang="en-US"/>
          </a:p>
        </p:txBody>
      </p:sp>
    </p:spTree>
    <p:extLst>
      <p:ext uri="{BB962C8B-B14F-4D97-AF65-F5344CB8AC3E}">
        <p14:creationId xmlns:p14="http://schemas.microsoft.com/office/powerpoint/2010/main" val="3425649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72099" rtl="0" eaLnBrk="1" latinLnBrk="0" hangingPunct="1">
        <a:spcBef>
          <a:spcPct val="0"/>
        </a:spcBef>
        <a:buNone/>
        <a:defRPr kumimoji="1" sz="4700" kern="1200">
          <a:solidFill>
            <a:schemeClr val="tx1"/>
          </a:solidFill>
          <a:latin typeface="+mj-lt"/>
          <a:ea typeface="+mj-ea"/>
          <a:cs typeface="+mj-cs"/>
        </a:defRPr>
      </a:lvl1pPr>
    </p:titleStyle>
    <p:bodyStyle>
      <a:lvl1pPr marL="364537" indent="-364537" algn="l" defTabSz="972099"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89830" indent="-303781" algn="l" defTabSz="972099"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15123" indent="-243025" algn="l" defTabSz="972099"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01173" indent="-243025" algn="l" defTabSz="972099"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87222" indent="-243025" algn="l" defTabSz="972099"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73271" indent="-243025" algn="l" defTabSz="972099"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59321" indent="-243025" algn="l" defTabSz="972099"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645370" indent="-243025" algn="l" defTabSz="972099"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131419" indent="-243025" algn="l" defTabSz="972099"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72099" rtl="0" eaLnBrk="1" latinLnBrk="0" hangingPunct="1">
        <a:defRPr kumimoji="1" sz="1900" kern="1200">
          <a:solidFill>
            <a:schemeClr val="tx1"/>
          </a:solidFill>
          <a:latin typeface="+mn-lt"/>
          <a:ea typeface="+mn-ea"/>
          <a:cs typeface="+mn-cs"/>
        </a:defRPr>
      </a:lvl1pPr>
      <a:lvl2pPr marL="486049" algn="l" defTabSz="972099" rtl="0" eaLnBrk="1" latinLnBrk="0" hangingPunct="1">
        <a:defRPr kumimoji="1" sz="1900" kern="1200">
          <a:solidFill>
            <a:schemeClr val="tx1"/>
          </a:solidFill>
          <a:latin typeface="+mn-lt"/>
          <a:ea typeface="+mn-ea"/>
          <a:cs typeface="+mn-cs"/>
        </a:defRPr>
      </a:lvl2pPr>
      <a:lvl3pPr marL="972099" algn="l" defTabSz="972099" rtl="0" eaLnBrk="1" latinLnBrk="0" hangingPunct="1">
        <a:defRPr kumimoji="1" sz="1900" kern="1200">
          <a:solidFill>
            <a:schemeClr val="tx1"/>
          </a:solidFill>
          <a:latin typeface="+mn-lt"/>
          <a:ea typeface="+mn-ea"/>
          <a:cs typeface="+mn-cs"/>
        </a:defRPr>
      </a:lvl3pPr>
      <a:lvl4pPr marL="1458148" algn="l" defTabSz="972099" rtl="0" eaLnBrk="1" latinLnBrk="0" hangingPunct="1">
        <a:defRPr kumimoji="1" sz="1900" kern="1200">
          <a:solidFill>
            <a:schemeClr val="tx1"/>
          </a:solidFill>
          <a:latin typeface="+mn-lt"/>
          <a:ea typeface="+mn-ea"/>
          <a:cs typeface="+mn-cs"/>
        </a:defRPr>
      </a:lvl4pPr>
      <a:lvl5pPr marL="1944197" algn="l" defTabSz="972099" rtl="0" eaLnBrk="1" latinLnBrk="0" hangingPunct="1">
        <a:defRPr kumimoji="1" sz="1900" kern="1200">
          <a:solidFill>
            <a:schemeClr val="tx1"/>
          </a:solidFill>
          <a:latin typeface="+mn-lt"/>
          <a:ea typeface="+mn-ea"/>
          <a:cs typeface="+mn-cs"/>
        </a:defRPr>
      </a:lvl5pPr>
      <a:lvl6pPr marL="2430247" algn="l" defTabSz="972099" rtl="0" eaLnBrk="1" latinLnBrk="0" hangingPunct="1">
        <a:defRPr kumimoji="1" sz="1900" kern="1200">
          <a:solidFill>
            <a:schemeClr val="tx1"/>
          </a:solidFill>
          <a:latin typeface="+mn-lt"/>
          <a:ea typeface="+mn-ea"/>
          <a:cs typeface="+mn-cs"/>
        </a:defRPr>
      </a:lvl6pPr>
      <a:lvl7pPr marL="2916296" algn="l" defTabSz="972099" rtl="0" eaLnBrk="1" latinLnBrk="0" hangingPunct="1">
        <a:defRPr kumimoji="1" sz="1900" kern="1200">
          <a:solidFill>
            <a:schemeClr val="tx1"/>
          </a:solidFill>
          <a:latin typeface="+mn-lt"/>
          <a:ea typeface="+mn-ea"/>
          <a:cs typeface="+mn-cs"/>
        </a:defRPr>
      </a:lvl7pPr>
      <a:lvl8pPr marL="3402345" algn="l" defTabSz="972099" rtl="0" eaLnBrk="1" latinLnBrk="0" hangingPunct="1">
        <a:defRPr kumimoji="1" sz="1900" kern="1200">
          <a:solidFill>
            <a:schemeClr val="tx1"/>
          </a:solidFill>
          <a:latin typeface="+mn-lt"/>
          <a:ea typeface="+mn-ea"/>
          <a:cs typeface="+mn-cs"/>
        </a:defRPr>
      </a:lvl8pPr>
      <a:lvl9pPr marL="3888395" algn="l" defTabSz="972099"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898" y="0"/>
            <a:ext cx="7367261" cy="10477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iragino Maru Gothic ProN W4" charset="-128"/>
              <a:ea typeface="Hiragino Maru Gothic ProN W4" charset="-128"/>
              <a:cs typeface="Hiragino Maru Gothic ProN W4" charset="-128"/>
            </a:endParaRPr>
          </a:p>
        </p:txBody>
      </p:sp>
      <p:sp>
        <p:nvSpPr>
          <p:cNvPr id="66" name="正方形/長方形 65"/>
          <p:cNvSpPr/>
          <p:nvPr/>
        </p:nvSpPr>
        <p:spPr>
          <a:xfrm>
            <a:off x="144366" y="115263"/>
            <a:ext cx="7073081" cy="986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iragino Maru Gothic ProN W4" charset="-128"/>
              <a:ea typeface="Hiragino Maru Gothic ProN W4" charset="-128"/>
              <a:cs typeface="Hiragino Maru Gothic ProN W4" charset="-128"/>
            </a:endParaRPr>
          </a:p>
        </p:txBody>
      </p:sp>
      <p:pic>
        <p:nvPicPr>
          <p:cNvPr id="1032" name="Picture 8"/>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rcRect r="32258"/>
          <a:stretch/>
        </p:blipFill>
        <p:spPr bwMode="auto">
          <a:xfrm>
            <a:off x="216297" y="7268926"/>
            <a:ext cx="2247258" cy="13822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outerShdw dist="35921" dir="2700000" algn="ctr" rotWithShape="0">
              <a:schemeClr val="bg2"/>
            </a:outerShdw>
          </a:effectLst>
          <a:extLst/>
        </p:spPr>
      </p:pic>
      <p:sp>
        <p:nvSpPr>
          <p:cNvPr id="60" name="テキスト ボックス 59"/>
          <p:cNvSpPr txBox="1"/>
          <p:nvPr/>
        </p:nvSpPr>
        <p:spPr>
          <a:xfrm>
            <a:off x="150740" y="9990716"/>
            <a:ext cx="7050333" cy="467491"/>
          </a:xfrm>
          <a:prstGeom prst="rect">
            <a:avLst/>
          </a:prstGeom>
          <a:noFill/>
        </p:spPr>
        <p:txBody>
          <a:bodyPr wrap="square" lIns="97210" tIns="48605" rIns="97210" bIns="48605" rtlCol="0">
            <a:spAutoFit/>
          </a:bodyPr>
          <a:lstStyle/>
          <a:p>
            <a:r>
              <a:rPr lang="ja-JP" altLang="en-US" sz="1200" dirty="0">
                <a:latin typeface="MS Gothic" charset="-128"/>
                <a:ea typeface="MS Gothic" charset="-128"/>
                <a:cs typeface="MS Gothic" charset="-128"/>
              </a:rPr>
              <a:t>主催　長野</a:t>
            </a:r>
            <a:r>
              <a:rPr lang="ja-JP" altLang="en-US" sz="1200" dirty="0" smtClean="0">
                <a:latin typeface="MS Gothic" charset="-128"/>
                <a:ea typeface="MS Gothic" charset="-128"/>
                <a:cs typeface="MS Gothic" charset="-128"/>
              </a:rPr>
              <a:t>電鉄（株）</a:t>
            </a:r>
            <a:endParaRPr lang="en-US" altLang="ja-JP" sz="1200" dirty="0" smtClean="0">
              <a:latin typeface="MS Gothic" charset="-128"/>
              <a:ea typeface="MS Gothic" charset="-128"/>
              <a:cs typeface="MS Gothic" charset="-128"/>
            </a:endParaRPr>
          </a:p>
          <a:p>
            <a:r>
              <a:rPr lang="ja-JP" altLang="en-US" sz="1200" dirty="0" smtClean="0">
                <a:latin typeface="MS Gothic" charset="-128"/>
                <a:ea typeface="MS Gothic" charset="-128"/>
                <a:cs typeface="MS Gothic" charset="-128"/>
              </a:rPr>
              <a:t>共催</a:t>
            </a:r>
            <a:r>
              <a:rPr lang="ja-JP" altLang="en-US" sz="1200" dirty="0">
                <a:latin typeface="MS Gothic" charset="-128"/>
                <a:ea typeface="MS Gothic" charset="-128"/>
                <a:cs typeface="MS Gothic" charset="-128"/>
              </a:rPr>
              <a:t>　信州須坂フルーツエール推進協</a:t>
            </a:r>
            <a:r>
              <a:rPr lang="ja-JP" altLang="en-US" sz="1200" dirty="0" smtClean="0">
                <a:latin typeface="MS Gothic" charset="-128"/>
                <a:ea typeface="MS Gothic" charset="-128"/>
                <a:cs typeface="MS Gothic" charset="-128"/>
              </a:rPr>
              <a:t>議会、（株）クルークダイニング、（一財）長野経済研究所</a:t>
            </a:r>
            <a:endParaRPr lang="ja-JP" altLang="en-US" sz="1200" dirty="0">
              <a:latin typeface="MS Gothic" charset="-128"/>
              <a:ea typeface="MS Gothic" charset="-128"/>
              <a:cs typeface="MS Gothic" charset="-128"/>
            </a:endParaRPr>
          </a:p>
        </p:txBody>
      </p:sp>
      <p:sp>
        <p:nvSpPr>
          <p:cNvPr id="2" name="テキスト ボックス 1"/>
          <p:cNvSpPr txBox="1"/>
          <p:nvPr/>
        </p:nvSpPr>
        <p:spPr>
          <a:xfrm>
            <a:off x="2448545" y="7823345"/>
            <a:ext cx="1845250" cy="830997"/>
          </a:xfrm>
          <a:prstGeom prst="rect">
            <a:avLst/>
          </a:prstGeom>
          <a:noFill/>
        </p:spPr>
        <p:txBody>
          <a:bodyPr wrap="square" rtlCol="0">
            <a:spAutoFit/>
          </a:bodyPr>
          <a:lstStyle/>
          <a:p>
            <a:r>
              <a:rPr lang="ja-JP" altLang="en-US" sz="16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HG丸ｺﾞｼｯｸM-PRO" panose="020F0600000000000000" pitchFamily="50" charset="-128"/>
                <a:ea typeface="HG丸ｺﾞｼｯｸM-PRO" panose="020F0600000000000000" pitchFamily="50" charset="-128"/>
              </a:rPr>
              <a:t>長野電鉄 </a:t>
            </a:r>
            <a:endParaRPr lang="en-US" altLang="ja-JP" sz="16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HG丸ｺﾞｼｯｸM-PRO" panose="020F0600000000000000" pitchFamily="50" charset="-128"/>
              <a:ea typeface="HG丸ｺﾞｼｯｸM-PRO" panose="020F0600000000000000" pitchFamily="50" charset="-128"/>
            </a:endParaRPr>
          </a:p>
          <a:p>
            <a:r>
              <a:rPr lang="ja-JP" altLang="en-US" sz="16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HG丸ｺﾞｼｯｸM-PRO" panose="020F0600000000000000" pitchFamily="50" charset="-128"/>
                <a:ea typeface="HG丸ｺﾞｼｯｸM-PRO" panose="020F0600000000000000" pitchFamily="50" charset="-128"/>
              </a:rPr>
              <a:t>ゆ</a:t>
            </a:r>
            <a:r>
              <a:rPr lang="ja-JP" altLang="en-US" sz="16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HG丸ｺﾞｼｯｸM-PRO" panose="020F0600000000000000" pitchFamily="50" charset="-128"/>
                <a:ea typeface="HG丸ｺﾞｼｯｸM-PRO" panose="020F0600000000000000" pitchFamily="50" charset="-128"/>
              </a:rPr>
              <a:t>けむり</a:t>
            </a:r>
            <a:r>
              <a:rPr lang="ja-JP" altLang="en-US" sz="16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HG丸ｺﾞｼｯｸM-PRO" panose="020F0600000000000000" pitchFamily="50" charset="-128"/>
                <a:ea typeface="HG丸ｺﾞｼｯｸM-PRO" panose="020F0600000000000000" pitchFamily="50" charset="-128"/>
              </a:rPr>
              <a:t>号で</a:t>
            </a:r>
            <a:endParaRPr lang="en-US" altLang="ja-JP" sz="16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HG丸ｺﾞｼｯｸM-PRO" panose="020F0600000000000000" pitchFamily="50" charset="-128"/>
              <a:ea typeface="HG丸ｺﾞｼｯｸM-PRO" panose="020F0600000000000000" pitchFamily="50" charset="-128"/>
            </a:endParaRPr>
          </a:p>
          <a:p>
            <a:r>
              <a:rPr kumimoji="1" lang="ja-JP" altLang="en-US" sz="16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HG丸ｺﾞｼｯｸM-PRO" panose="020F0600000000000000" pitchFamily="50" charset="-128"/>
                <a:ea typeface="HG丸ｺﾞｼｯｸM-PRO" panose="020F0600000000000000" pitchFamily="50" charset="-128"/>
              </a:rPr>
              <a:t>小布施まで往復！</a:t>
            </a:r>
            <a:endParaRPr kumimoji="1" lang="ja-JP" altLang="en-US" sz="16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HG丸ｺﾞｼｯｸM-PRO" panose="020F0600000000000000" pitchFamily="50" charset="-128"/>
              <a:ea typeface="HG丸ｺﾞｼｯｸM-PRO" panose="020F0600000000000000" pitchFamily="50" charset="-128"/>
            </a:endParaRPr>
          </a:p>
        </p:txBody>
      </p:sp>
      <p:grpSp>
        <p:nvGrpSpPr>
          <p:cNvPr id="14" name="グループ化 13"/>
          <p:cNvGrpSpPr/>
          <p:nvPr/>
        </p:nvGrpSpPr>
        <p:grpSpPr>
          <a:xfrm>
            <a:off x="3868202" y="5599362"/>
            <a:ext cx="3332870" cy="2830407"/>
            <a:chOff x="446249" y="5179883"/>
            <a:chExt cx="2966645" cy="2410428"/>
          </a:xfrm>
        </p:grpSpPr>
        <p:grpSp>
          <p:nvGrpSpPr>
            <p:cNvPr id="13" name="グループ化 12"/>
            <p:cNvGrpSpPr/>
            <p:nvPr/>
          </p:nvGrpSpPr>
          <p:grpSpPr>
            <a:xfrm>
              <a:off x="507493" y="5547335"/>
              <a:ext cx="2905401" cy="2042976"/>
              <a:chOff x="507493" y="5547335"/>
              <a:chExt cx="2905401" cy="2042976"/>
            </a:xfrm>
          </p:grpSpPr>
          <p:sp>
            <p:nvSpPr>
              <p:cNvPr id="65" name="テキスト ボックス 64"/>
              <p:cNvSpPr txBox="1"/>
              <p:nvPr/>
            </p:nvSpPr>
            <p:spPr>
              <a:xfrm>
                <a:off x="507493" y="6405862"/>
                <a:ext cx="2905401" cy="1184449"/>
              </a:xfrm>
              <a:prstGeom prst="rect">
                <a:avLst/>
              </a:prstGeom>
              <a:noFill/>
            </p:spPr>
            <p:txBody>
              <a:bodyPr wrap="square" lIns="97210" tIns="48605" rIns="97210" bIns="48605" rtlCol="0">
                <a:spAutoFit/>
              </a:bodyPr>
              <a:lstStyle/>
              <a:p>
                <a:r>
                  <a:rPr lang="ja-JP" altLang="en-US" sz="1200" dirty="0" smtClean="0">
                    <a:latin typeface="HGMaruGothicMPRO" charset="-128"/>
                    <a:ea typeface="HGMaruGothicMPRO" charset="-128"/>
                    <a:cs typeface="HGMaruGothicMPRO" charset="-128"/>
                  </a:rPr>
                  <a:t>（参加費に含まれるもの）</a:t>
                </a:r>
                <a:endParaRPr lang="en-US" altLang="ja-JP" sz="1200" dirty="0" smtClean="0">
                  <a:latin typeface="HGMaruGothicMPRO" charset="-128"/>
                  <a:ea typeface="HGMaruGothicMPRO" charset="-128"/>
                  <a:cs typeface="HGMaruGothicMPRO" charset="-128"/>
                </a:endParaRPr>
              </a:p>
              <a:p>
                <a:r>
                  <a:rPr lang="ja-JP" altLang="en-US" sz="1200" dirty="0" smtClean="0">
                    <a:latin typeface="HGMaruGothicMPRO" charset="-128"/>
                    <a:ea typeface="HGMaruGothicMPRO" charset="-128"/>
                    <a:cs typeface="HGMaruGothicMPRO" charset="-128"/>
                  </a:rPr>
                  <a:t>　軽食・ビール・発泡酒代・</a:t>
                </a:r>
                <a:endParaRPr lang="en-US" altLang="ja-JP" sz="1200" dirty="0" smtClean="0">
                  <a:latin typeface="HGMaruGothicMPRO" charset="-128"/>
                  <a:ea typeface="HGMaruGothicMPRO" charset="-128"/>
                  <a:cs typeface="HGMaruGothicMPRO" charset="-128"/>
                </a:endParaRPr>
              </a:p>
              <a:p>
                <a:r>
                  <a:rPr lang="ja-JP" altLang="en-US" sz="1200" dirty="0" smtClean="0">
                    <a:latin typeface="HGMaruGothicMPRO" charset="-128"/>
                    <a:ea typeface="HGMaruGothicMPRO" charset="-128"/>
                    <a:cs typeface="HGMaruGothicMPRO" charset="-128"/>
                  </a:rPr>
                  <a:t>　乗車駅～長野駅までの長野電鉄の往復運賃。</a:t>
                </a:r>
                <a:endParaRPr lang="en-US" altLang="ja-JP" sz="1200" dirty="0" smtClean="0">
                  <a:latin typeface="HGMaruGothicMPRO" charset="-128"/>
                  <a:ea typeface="HGMaruGothicMPRO" charset="-128"/>
                  <a:cs typeface="HGMaruGothicMPRO" charset="-128"/>
                </a:endParaRPr>
              </a:p>
              <a:p>
                <a:r>
                  <a:rPr lang="ja-JP" altLang="en-US" sz="1200" dirty="0">
                    <a:latin typeface="HGMaruGothicMPRO" charset="-128"/>
                    <a:ea typeface="HGMaruGothicMPRO" charset="-128"/>
                    <a:cs typeface="HGMaruGothicMPRO" charset="-128"/>
                  </a:rPr>
                  <a:t>　</a:t>
                </a:r>
                <a:r>
                  <a:rPr lang="ja-JP" altLang="en-US" sz="1200" dirty="0" smtClean="0">
                    <a:latin typeface="HGMaruGothicMPRO" charset="-128"/>
                    <a:ea typeface="HGMaruGothicMPRO" charset="-128"/>
                    <a:cs typeface="HGMaruGothicMPRO" charset="-128"/>
                  </a:rPr>
                  <a:t>なお、</a:t>
                </a:r>
                <a:r>
                  <a:rPr lang="ja-JP" altLang="en-US" sz="1200" u="sng" dirty="0" smtClean="0">
                    <a:latin typeface="HGMaruGothicMPRO" charset="-128"/>
                    <a:ea typeface="HGMaruGothicMPRO" charset="-128"/>
                    <a:cs typeface="HGMaruGothicMPRO" charset="-128"/>
                  </a:rPr>
                  <a:t>ソフトドリンク</a:t>
                </a:r>
                <a:r>
                  <a:rPr lang="ja-JP" altLang="en-US" sz="1200" dirty="0" smtClean="0">
                    <a:latin typeface="HGMaruGothicMPRO" charset="-128"/>
                    <a:ea typeface="HGMaruGothicMPRO" charset="-128"/>
                    <a:cs typeface="HGMaruGothicMPRO" charset="-128"/>
                  </a:rPr>
                  <a:t>の準備は</a:t>
                </a:r>
                <a:endParaRPr lang="en-US" altLang="ja-JP" sz="1200" dirty="0" smtClean="0">
                  <a:latin typeface="HGMaruGothicMPRO" charset="-128"/>
                  <a:ea typeface="HGMaruGothicMPRO" charset="-128"/>
                  <a:cs typeface="HGMaruGothicMPRO" charset="-128"/>
                </a:endParaRPr>
              </a:p>
              <a:p>
                <a:r>
                  <a:rPr lang="ja-JP" altLang="en-US" sz="1200" dirty="0">
                    <a:latin typeface="HGMaruGothicMPRO" charset="-128"/>
                    <a:ea typeface="HGMaruGothicMPRO" charset="-128"/>
                    <a:cs typeface="HGMaruGothicMPRO" charset="-128"/>
                  </a:rPr>
                  <a:t>　</a:t>
                </a:r>
                <a:r>
                  <a:rPr lang="ja-JP" altLang="en-US" sz="1200" dirty="0" smtClean="0">
                    <a:latin typeface="HGMaruGothicMPRO" charset="-128"/>
                    <a:ea typeface="HGMaruGothicMPRO" charset="-128"/>
                    <a:cs typeface="HGMaruGothicMPRO" charset="-128"/>
                  </a:rPr>
                  <a:t>ございません。ご持参ください。</a:t>
                </a:r>
                <a:endParaRPr lang="en-US" altLang="ja-JP" sz="1200" dirty="0" smtClean="0">
                  <a:latin typeface="HGMaruGothicMPRO" charset="-128"/>
                  <a:ea typeface="HGMaruGothicMPRO" charset="-128"/>
                  <a:cs typeface="HGMaruGothicMPRO" charset="-128"/>
                </a:endParaRPr>
              </a:p>
              <a:p>
                <a:r>
                  <a:rPr lang="ja-JP" altLang="en-US" sz="1200" dirty="0" smtClean="0">
                    <a:latin typeface="HGMaruGothicMPRO" charset="-128"/>
                    <a:ea typeface="HGMaruGothicMPRO" charset="-128"/>
                    <a:cs typeface="HGMaruGothicMPRO" charset="-128"/>
                  </a:rPr>
                  <a:t>　</a:t>
                </a:r>
                <a:r>
                  <a:rPr lang="en-US" altLang="ja-JP" sz="1200" dirty="0" smtClean="0">
                    <a:latin typeface="HGMaruGothicMPRO" charset="-128"/>
                    <a:ea typeface="HGMaruGothicMPRO" charset="-128"/>
                    <a:cs typeface="HGMaruGothicMPRO" charset="-128"/>
                  </a:rPr>
                  <a:t>※</a:t>
                </a:r>
                <a:r>
                  <a:rPr lang="ja-JP" altLang="en-US" sz="1200" dirty="0" smtClean="0">
                    <a:latin typeface="HGMaruGothicMPRO" charset="-128"/>
                    <a:ea typeface="HGMaruGothicMPRO" charset="-128"/>
                    <a:cs typeface="HGMaruGothicMPRO" charset="-128"/>
                  </a:rPr>
                  <a:t>当日長野駅改札前の専用受付所</a:t>
                </a:r>
                <a:endParaRPr lang="en-US" altLang="ja-JP" sz="1200" dirty="0" smtClean="0">
                  <a:latin typeface="HGMaruGothicMPRO" charset="-128"/>
                  <a:ea typeface="HGMaruGothicMPRO" charset="-128"/>
                  <a:cs typeface="HGMaruGothicMPRO" charset="-128"/>
                </a:endParaRPr>
              </a:p>
              <a:p>
                <a:r>
                  <a:rPr lang="ja-JP" altLang="en-US" sz="1200" dirty="0" smtClean="0">
                    <a:latin typeface="HGMaruGothicMPRO" charset="-128"/>
                    <a:ea typeface="HGMaruGothicMPRO" charset="-128"/>
                    <a:cs typeface="HGMaruGothicMPRO" charset="-128"/>
                  </a:rPr>
                  <a:t>　　にて参加費をお支払いいただきます。</a:t>
                </a:r>
                <a:endParaRPr lang="ja-JP" altLang="en-US" sz="1200" dirty="0">
                  <a:latin typeface="HGMaruGothicMPRO" charset="-128"/>
                  <a:ea typeface="HGMaruGothicMPRO" charset="-128"/>
                  <a:cs typeface="HGMaruGothicMPRO" charset="-128"/>
                </a:endParaRPr>
              </a:p>
            </p:txBody>
          </p:sp>
          <p:sp>
            <p:nvSpPr>
              <p:cNvPr id="22" name="テキスト ボックス 21"/>
              <p:cNvSpPr txBox="1"/>
              <p:nvPr/>
            </p:nvSpPr>
            <p:spPr>
              <a:xfrm>
                <a:off x="528594" y="5547335"/>
                <a:ext cx="2844532" cy="922341"/>
              </a:xfrm>
              <a:prstGeom prst="rect">
                <a:avLst/>
              </a:prstGeom>
              <a:noFill/>
            </p:spPr>
            <p:txBody>
              <a:bodyPr wrap="square" lIns="97210" tIns="48605" rIns="97210" bIns="48605" rtlCol="0" anchor="ctr">
                <a:spAutoFit/>
              </a:bodyPr>
              <a:lstStyle/>
              <a:p>
                <a:pPr algn="ctr"/>
                <a:r>
                  <a:rPr lang="ja-JP" altLang="en-US" sz="2000" dirty="0" smtClean="0">
                    <a:latin typeface="HGMaruGothicMPRO" charset="-128"/>
                    <a:ea typeface="HGMaruGothicMPRO" charset="-128"/>
                    <a:cs typeface="HGMaruGothicMPRO" charset="-128"/>
                  </a:rPr>
                  <a:t>参加費（</a:t>
                </a:r>
                <a:r>
                  <a:rPr lang="ja-JP" altLang="en-US" sz="2000" dirty="0">
                    <a:latin typeface="HGMaruGothicMPRO" charset="-128"/>
                    <a:ea typeface="HGMaruGothicMPRO" charset="-128"/>
                    <a:cs typeface="HGMaruGothicMPRO" charset="-128"/>
                  </a:rPr>
                  <a:t>お一人</a:t>
                </a:r>
                <a:r>
                  <a:rPr lang="ja-JP" altLang="en-US" sz="2000" dirty="0" smtClean="0">
                    <a:latin typeface="HGMaruGothicMPRO" charset="-128"/>
                    <a:ea typeface="HGMaruGothicMPRO" charset="-128"/>
                    <a:cs typeface="HGMaruGothicMPRO" charset="-128"/>
                  </a:rPr>
                  <a:t>様）</a:t>
                </a:r>
                <a:endParaRPr lang="en-US" altLang="ja-JP" sz="2000" dirty="0" smtClean="0">
                  <a:latin typeface="HGMaruGothicMPRO" charset="-128"/>
                  <a:ea typeface="HGMaruGothicMPRO" charset="-128"/>
                  <a:cs typeface="HGMaruGothicMPRO" charset="-128"/>
                </a:endParaRPr>
              </a:p>
              <a:p>
                <a:pPr algn="ctr"/>
                <a:r>
                  <a:rPr lang="en-US" altLang="ja-JP" sz="4400" b="1" dirty="0">
                    <a:latin typeface="HGMaruGothicMPRO" charset="-128"/>
                    <a:ea typeface="HGMaruGothicMPRO" charset="-128"/>
                    <a:cs typeface="HGMaruGothicMPRO" charset="-128"/>
                  </a:rPr>
                  <a:t>3,000</a:t>
                </a:r>
                <a:r>
                  <a:rPr lang="ja-JP" altLang="en-US" sz="4400" b="1" dirty="0" smtClean="0">
                    <a:latin typeface="HGMaruGothicMPRO" charset="-128"/>
                    <a:ea typeface="HGMaruGothicMPRO" charset="-128"/>
                    <a:cs typeface="HGMaruGothicMPRO" charset="-128"/>
                  </a:rPr>
                  <a:t>円</a:t>
                </a:r>
                <a:endParaRPr lang="ja-JP" altLang="en-US" sz="2400" b="1" dirty="0">
                  <a:latin typeface="HGMaruGothicMPRO" charset="-128"/>
                  <a:ea typeface="HGMaruGothicMPRO" charset="-128"/>
                  <a:cs typeface="HGMaruGothicMPRO" charset="-128"/>
                </a:endParaRPr>
              </a:p>
            </p:txBody>
          </p:sp>
        </p:grpSp>
        <p:sp>
          <p:nvSpPr>
            <p:cNvPr id="3" name="角丸四角形 2"/>
            <p:cNvSpPr/>
            <p:nvPr/>
          </p:nvSpPr>
          <p:spPr>
            <a:xfrm>
              <a:off x="446249" y="5179883"/>
              <a:ext cx="2966644" cy="367451"/>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HGMaruGothicMPRO" charset="-128"/>
                  <a:ea typeface="HGMaruGothicMPRO" charset="-128"/>
                  <a:cs typeface="HGMaruGothicMPRO" charset="-128"/>
                </a:rPr>
                <a:t>ビール・発泡酒</a:t>
              </a:r>
              <a:r>
                <a:rPr lang="ja-JP" altLang="en-US" sz="2000" b="1" dirty="0" smtClean="0">
                  <a:latin typeface="HGMaruGothicMPRO" charset="-128"/>
                  <a:ea typeface="HGMaruGothicMPRO" charset="-128"/>
                  <a:cs typeface="HGMaruGothicMPRO" charset="-128"/>
                </a:rPr>
                <a:t>飲み放題</a:t>
              </a:r>
              <a:r>
                <a:rPr lang="en-US" altLang="ja-JP" sz="2000" b="1" dirty="0" smtClean="0">
                  <a:latin typeface="HGMaruGothicMPRO" charset="-128"/>
                  <a:ea typeface="HGMaruGothicMPRO" charset="-128"/>
                  <a:cs typeface="HGMaruGothicMPRO" charset="-128"/>
                </a:rPr>
                <a:t>!!</a:t>
              </a:r>
            </a:p>
          </p:txBody>
        </p:sp>
      </p:grpSp>
      <p:sp>
        <p:nvSpPr>
          <p:cNvPr id="25" name="テキスト ボックス 24"/>
          <p:cNvSpPr txBox="1"/>
          <p:nvPr/>
        </p:nvSpPr>
        <p:spPr>
          <a:xfrm>
            <a:off x="193795" y="126182"/>
            <a:ext cx="6956478" cy="369332"/>
          </a:xfrm>
          <a:prstGeom prst="rect">
            <a:avLst/>
          </a:prstGeom>
          <a:noFill/>
        </p:spPr>
        <p:txBody>
          <a:bodyPr vert="horz" wrap="square" rtlCol="0">
            <a:spAutoFit/>
            <a:scene3d>
              <a:camera prst="orthographicFront"/>
              <a:lightRig rig="soft" dir="t">
                <a:rot lat="0" lon="0" rev="10800000"/>
              </a:lightRig>
            </a:scene3d>
            <a:sp3d>
              <a:bevelT w="27940" h="12700"/>
              <a:contourClr>
                <a:srgbClr val="DDDDDD"/>
              </a:contourClr>
            </a:sp3d>
          </a:bodyPr>
          <a:lstStyle/>
          <a:p>
            <a:pPr algn="ctr"/>
            <a:r>
              <a:rPr kumimoji="1" lang="ja-JP" altLang="en-US" sz="1800" b="1" u="sng" dirty="0" smtClean="0">
                <a:latin typeface="HGMaruGothicMPRO" charset="-128"/>
                <a:ea typeface="HGMaruGothicMPRO" charset="-128"/>
                <a:cs typeface="HGMaruGothicMPRO" charset="-128"/>
              </a:rPr>
              <a:t>信州須坂フルーツエール</a:t>
            </a:r>
            <a:r>
              <a:rPr lang="ja-JP" altLang="en-US" sz="1800" b="1" u="sng" dirty="0" smtClean="0">
                <a:latin typeface="HGMaruGothicMPRO" charset="-128"/>
                <a:ea typeface="HGMaruGothicMPRO" charset="-128"/>
                <a:cs typeface="HGMaruGothicMPRO" charset="-128"/>
              </a:rPr>
              <a:t>＜</a:t>
            </a:r>
            <a:r>
              <a:rPr lang="ja-JP" altLang="en-US" sz="1800" b="1" u="sng" dirty="0">
                <a:latin typeface="HGMaruGothicMPRO" charset="-128"/>
                <a:ea typeface="HGMaruGothicMPRO" charset="-128"/>
                <a:cs typeface="HGMaruGothicMPRO" charset="-128"/>
              </a:rPr>
              <a:t>３</a:t>
            </a:r>
            <a:r>
              <a:rPr kumimoji="1" lang="ja-JP" altLang="en-US" sz="1800" b="1" u="sng" dirty="0" smtClean="0">
                <a:latin typeface="HGMaruGothicMPRO" charset="-128"/>
                <a:ea typeface="HGMaruGothicMPRO" charset="-128"/>
                <a:cs typeface="HGMaruGothicMPRO" charset="-128"/>
              </a:rPr>
              <a:t>ミックス</a:t>
            </a:r>
            <a:r>
              <a:rPr lang="ja-JP" altLang="en-US" sz="1800" b="1" u="sng" dirty="0">
                <a:latin typeface="HGMaruGothicMPRO" charset="-128"/>
                <a:ea typeface="HGMaruGothicMPRO" charset="-128"/>
                <a:cs typeface="HGMaruGothicMPRO" charset="-128"/>
              </a:rPr>
              <a:t>＞</a:t>
            </a:r>
            <a:r>
              <a:rPr kumimoji="1" lang="ja-JP" altLang="en-US" sz="1800" b="1" u="sng" dirty="0" smtClean="0">
                <a:latin typeface="HGMaruGothicMPRO" charset="-128"/>
                <a:ea typeface="HGMaruGothicMPRO" charset="-128"/>
                <a:cs typeface="HGMaruGothicMPRO" charset="-128"/>
              </a:rPr>
              <a:t>完成記念列車</a:t>
            </a:r>
            <a:endParaRPr kumimoji="1" lang="en-US" altLang="ja-JP" sz="1800" b="1" u="sng" dirty="0" smtClean="0">
              <a:latin typeface="HGMaruGothicMPRO" charset="-128"/>
              <a:ea typeface="HGMaruGothicMPRO" charset="-128"/>
              <a:cs typeface="HGMaruGothicMPRO" charset="-128"/>
            </a:endParaRPr>
          </a:p>
        </p:txBody>
      </p:sp>
      <p:sp>
        <p:nvSpPr>
          <p:cNvPr id="9" name="角丸四角形 8"/>
          <p:cNvSpPr/>
          <p:nvPr/>
        </p:nvSpPr>
        <p:spPr>
          <a:xfrm>
            <a:off x="237716" y="8990812"/>
            <a:ext cx="6891349" cy="972000"/>
          </a:xfrm>
          <a:prstGeom prst="roundRect">
            <a:avLst>
              <a:gd name="adj" fmla="val 31784"/>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HG丸ｺﾞｼｯｸM-PRO" panose="020F0600000000000000" pitchFamily="50" charset="-128"/>
                <a:ea typeface="HG丸ｺﾞｼｯｸM-PRO" panose="020F0600000000000000" pitchFamily="50" charset="-128"/>
                <a:cs typeface="メイリオ" pitchFamily="50" charset="-128"/>
              </a:rPr>
              <a:t>運行時刻・お申し込み方法の詳細は裏面をご覧</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cs typeface="メイリオ" pitchFamily="50" charset="-128"/>
              </a:rPr>
              <a:t>ください。</a:t>
            </a:r>
            <a:endParaRPr lang="en-US" altLang="ja-JP" sz="2000" dirty="0" smtClean="0">
              <a:solidFill>
                <a:schemeClr val="tx1"/>
              </a:solidFill>
              <a:latin typeface="HG丸ｺﾞｼｯｸM-PRO" panose="020F0600000000000000" pitchFamily="50" charset="-128"/>
              <a:ea typeface="HG丸ｺﾞｼｯｸM-PRO" panose="020F0600000000000000" pitchFamily="50" charset="-128"/>
              <a:cs typeface="メイリオ" pitchFamily="50" charset="-128"/>
            </a:endParaRPr>
          </a:p>
          <a:p>
            <a:r>
              <a:rPr lang="ja-JP" altLang="ja-JP" sz="1200" u="sng" dirty="0">
                <a:solidFill>
                  <a:schemeClr val="tx1"/>
                </a:solidFill>
                <a:latin typeface="HG丸ｺﾞｼｯｸM-PRO" panose="020F0600000000000000" pitchFamily="50" charset="-128"/>
                <a:ea typeface="HG丸ｺﾞｼｯｸM-PRO" panose="020F0600000000000000" pitchFamily="50" charset="-128"/>
              </a:rPr>
              <a:t>※アルコールの</a:t>
            </a:r>
            <a:r>
              <a:rPr lang="ja-JP" altLang="en-US" sz="1200" u="sng" dirty="0">
                <a:solidFill>
                  <a:schemeClr val="tx1"/>
                </a:solidFill>
                <a:latin typeface="HG丸ｺﾞｼｯｸM-PRO" panose="020F0600000000000000" pitchFamily="50" charset="-128"/>
                <a:ea typeface="HG丸ｺﾞｼｯｸM-PRO" panose="020F0600000000000000" pitchFamily="50" charset="-128"/>
              </a:rPr>
              <a:t>飲料の企画</a:t>
            </a:r>
            <a:r>
              <a:rPr lang="ja-JP" altLang="ja-JP" sz="1200" u="sng" dirty="0">
                <a:solidFill>
                  <a:schemeClr val="tx1"/>
                </a:solidFill>
                <a:latin typeface="HG丸ｺﾞｼｯｸM-PRO" panose="020F0600000000000000" pitchFamily="50" charset="-128"/>
                <a:ea typeface="HG丸ｺﾞｼｯｸM-PRO" panose="020F0600000000000000" pitchFamily="50" charset="-128"/>
              </a:rPr>
              <a:t>となります。</a:t>
            </a:r>
            <a:r>
              <a:rPr lang="ja-JP" altLang="en-US" sz="1200" u="sng" dirty="0">
                <a:solidFill>
                  <a:schemeClr val="tx1"/>
                </a:solidFill>
                <a:latin typeface="HG丸ｺﾞｼｯｸM-PRO" panose="020F0600000000000000" pitchFamily="50" charset="-128"/>
                <a:ea typeface="HG丸ｺﾞｼｯｸM-PRO" panose="020F0600000000000000" pitchFamily="50" charset="-128"/>
              </a:rPr>
              <a:t>未成年の方のお申し込みはお断りいたします。</a:t>
            </a:r>
          </a:p>
          <a:p>
            <a:r>
              <a:rPr lang="en-US" altLang="ja-JP" sz="1200" u="sng" dirty="0">
                <a:solidFill>
                  <a:schemeClr val="tx1"/>
                </a:solidFill>
                <a:latin typeface="HG丸ｺﾞｼｯｸM-PRO" panose="020F0600000000000000" pitchFamily="50" charset="-128"/>
                <a:ea typeface="HG丸ｺﾞｼｯｸM-PRO" panose="020F0600000000000000" pitchFamily="50" charset="-128"/>
              </a:rPr>
              <a:t>※</a:t>
            </a:r>
            <a:r>
              <a:rPr lang="ja-JP" altLang="en-US" sz="1200" u="sng" dirty="0">
                <a:solidFill>
                  <a:schemeClr val="tx1"/>
                </a:solidFill>
                <a:latin typeface="HG丸ｺﾞｼｯｸM-PRO" panose="020F0600000000000000" pitchFamily="50" charset="-128"/>
                <a:ea typeface="HG丸ｺﾞｼｯｸM-PRO" panose="020F0600000000000000" pitchFamily="50" charset="-128"/>
              </a:rPr>
              <a:t>お帰りの際は、</a:t>
            </a:r>
            <a:r>
              <a:rPr lang="ja-JP" altLang="ja-JP" sz="1200" u="sng" dirty="0" smtClean="0">
                <a:solidFill>
                  <a:schemeClr val="tx1"/>
                </a:solidFill>
                <a:latin typeface="HG丸ｺﾞｼｯｸM-PRO" panose="020F0600000000000000" pitchFamily="50" charset="-128"/>
                <a:ea typeface="HG丸ｺﾞｼｯｸM-PRO" panose="020F0600000000000000" pitchFamily="50" charset="-128"/>
              </a:rPr>
              <a:t>お車</a:t>
            </a:r>
            <a:r>
              <a:rPr lang="ja-JP" altLang="en-US" sz="1200" u="sng" dirty="0" smtClean="0">
                <a:solidFill>
                  <a:schemeClr val="tx1"/>
                </a:solidFill>
                <a:latin typeface="HG丸ｺﾞｼｯｸM-PRO" panose="020F0600000000000000" pitchFamily="50" charset="-128"/>
                <a:ea typeface="HG丸ｺﾞｼｯｸM-PRO" panose="020F0600000000000000" pitchFamily="50" charset="-128"/>
              </a:rPr>
              <a:t>の運転は絶対にしないで</a:t>
            </a:r>
            <a:r>
              <a:rPr lang="ja-JP" altLang="en-US" sz="1200" u="sng" dirty="0">
                <a:solidFill>
                  <a:schemeClr val="tx1"/>
                </a:solidFill>
                <a:latin typeface="HG丸ｺﾞｼｯｸM-PRO" panose="020F0600000000000000" pitchFamily="50" charset="-128"/>
                <a:ea typeface="HG丸ｺﾞｼｯｸM-PRO" panose="020F0600000000000000" pitchFamily="50" charset="-128"/>
              </a:rPr>
              <a:t>ください</a:t>
            </a:r>
            <a:r>
              <a:rPr lang="ja-JP" altLang="en-US" sz="1200" u="sng"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u="sng"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200" u="sng"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u="sng" dirty="0" smtClean="0">
                <a:solidFill>
                  <a:schemeClr val="tx1"/>
                </a:solidFill>
                <a:latin typeface="HG丸ｺﾞｼｯｸM-PRO" panose="020F0600000000000000" pitchFamily="50" charset="-128"/>
                <a:ea typeface="HG丸ｺﾞｼｯｸM-PRO" panose="020F0600000000000000" pitchFamily="50" charset="-128"/>
              </a:rPr>
              <a:t>ＳＮＳ等で当イベントを広めていただきますようお願いします。</a:t>
            </a:r>
            <a:endParaRPr lang="en-US" altLang="ja-JP" sz="1200" u="sng"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355315" y="460088"/>
            <a:ext cx="6651181" cy="1754326"/>
          </a:xfrm>
          <a:prstGeom prst="rect">
            <a:avLst/>
          </a:prstGeom>
          <a:noFill/>
        </p:spPr>
        <p:txBody>
          <a:bodyPr wrap="none" rtlCol="0">
            <a:spAutoFit/>
          </a:bodyPr>
          <a:lstStyle/>
          <a:p>
            <a:pPr algn="ctr"/>
            <a:r>
              <a:rPr kumimoji="1" lang="ja-JP" altLang="en-US" sz="5400" b="1" dirty="0" smtClean="0">
                <a:solidFill>
                  <a:srgbClr val="049607"/>
                </a:solidFill>
                <a:latin typeface="HG創英角ﾎﾟｯﾌﾟ体" pitchFamily="49" charset="-128"/>
                <a:ea typeface="HG創英角ﾎﾟｯﾌﾟ体" pitchFamily="49" charset="-128"/>
                <a:cs typeface="HGMaruGothicMPRO" charset="-128"/>
              </a:rPr>
              <a:t>信州クラフトビール</a:t>
            </a:r>
            <a:endParaRPr kumimoji="1" lang="en-US" altLang="ja-JP" sz="5400" b="1" dirty="0" smtClean="0">
              <a:solidFill>
                <a:srgbClr val="049607"/>
              </a:solidFill>
              <a:latin typeface="HG創英角ﾎﾟｯﾌﾟ体" pitchFamily="49" charset="-128"/>
              <a:ea typeface="HG創英角ﾎﾟｯﾌﾟ体" pitchFamily="49" charset="-128"/>
              <a:cs typeface="HGMaruGothicMPRO" charset="-128"/>
            </a:endParaRPr>
          </a:p>
          <a:p>
            <a:pPr algn="ctr"/>
            <a:r>
              <a:rPr lang="ja-JP" altLang="en-US" sz="5400" b="1" dirty="0" smtClean="0">
                <a:solidFill>
                  <a:srgbClr val="049607"/>
                </a:solidFill>
                <a:latin typeface="HG創英角ﾎﾟｯﾌﾟ体" pitchFamily="49" charset="-128"/>
                <a:ea typeface="HG創英角ﾎﾟｯﾌﾟ体" pitchFamily="49" charset="-128"/>
                <a:cs typeface="HGMaruGothicMPRO" charset="-128"/>
              </a:rPr>
              <a:t>飲みくらべトレイン</a:t>
            </a:r>
            <a:endParaRPr lang="en-US" altLang="ja-JP" sz="5400" b="1" dirty="0" smtClean="0">
              <a:solidFill>
                <a:srgbClr val="049607"/>
              </a:solidFill>
              <a:latin typeface="HG創英角ﾎﾟｯﾌﾟ体" pitchFamily="49" charset="-128"/>
              <a:ea typeface="HG創英角ﾎﾟｯﾌﾟ体" pitchFamily="49" charset="-128"/>
              <a:cs typeface="HGMaruGothicMPRO" charset="-128"/>
            </a:endParaRPr>
          </a:p>
        </p:txBody>
      </p:sp>
      <p:pic>
        <p:nvPicPr>
          <p:cNvPr id="32" name="図 31"/>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25500" b="35000" l="15500" r="41813">
                        <a14:foregroundMark x1="15500" y1="30667" x2="15500" y2="30667"/>
                        <a14:foregroundMark x1="35125" y1="30583" x2="35125" y2="30583"/>
                        <a14:foregroundMark x1="35563" y1="33750" x2="35563" y2="33750"/>
                        <a14:foregroundMark x1="41813" y1="30083" x2="41813" y2="30083"/>
                        <a14:foregroundMark x1="32000" y1="33917" x2="32000" y2="33917"/>
                        <a14:foregroundMark x1="22313" y1="34000" x2="22313" y2="34000"/>
                        <a14:foregroundMark x1="17688" y1="30500" x2="17688" y2="30500"/>
                        <a14:foregroundMark x1="19438" y1="30333" x2="19438" y2="30333"/>
                        <a14:foregroundMark x1="20875" y1="30333" x2="20875" y2="30333"/>
                        <a14:foregroundMark x1="22438" y1="30667" x2="22438" y2="30667"/>
                        <a14:foregroundMark x1="25250" y1="30583" x2="25250" y2="30583"/>
                        <a14:foregroundMark x1="26250" y1="30583" x2="26250" y2="30583"/>
                        <a14:foregroundMark x1="26500" y1="30583" x2="26500" y2="30583"/>
                        <a14:foregroundMark x1="28188" y1="30833" x2="28188" y2="30833"/>
                        <a14:foregroundMark x1="29688" y1="30667" x2="29688" y2="30667"/>
                        <a14:foregroundMark x1="31688" y1="30667" x2="31688" y2="30667"/>
                        <a14:foregroundMark x1="34500" y1="30583" x2="34500" y2="30583"/>
                        <a14:foregroundMark x1="36250" y1="30583" x2="36250" y2="30583"/>
                        <a14:foregroundMark x1="37875" y1="30667" x2="37875" y2="30667"/>
                        <a14:foregroundMark x1="39250" y1="30333" x2="39250" y2="30333"/>
                        <a14:foregroundMark x1="40750" y1="30833" x2="40750" y2="30833"/>
                        <a14:foregroundMark x1="36250" y1="33167" x2="36250" y2="33167"/>
                        <a14:foregroundMark x1="30750" y1="33250" x2="30750" y2="33250"/>
                      </a14:backgroundRemoval>
                    </a14:imgEffect>
                  </a14:imgLayer>
                </a14:imgProps>
              </a:ext>
              <a:ext uri="{28A0092B-C50C-407E-A947-70E740481C1C}">
                <a14:useLocalDpi xmlns:a14="http://schemas.microsoft.com/office/drawing/2010/main" val="0"/>
              </a:ext>
            </a:extLst>
          </a:blip>
          <a:srcRect l="13235" t="24477" r="56136" b="63825"/>
          <a:stretch/>
        </p:blipFill>
        <p:spPr>
          <a:xfrm>
            <a:off x="879379" y="6844503"/>
            <a:ext cx="1728191" cy="415557"/>
          </a:xfrm>
          <a:prstGeom prst="rect">
            <a:avLst/>
          </a:prstGeom>
        </p:spPr>
      </p:pic>
      <p:pic>
        <p:nvPicPr>
          <p:cNvPr id="33" name="図 32"/>
          <p:cNvPicPr>
            <a:picLocks noChangeAspect="1"/>
          </p:cNvPicPr>
          <p:nvPr/>
        </p:nvPicPr>
        <p:blipFill rotWithShape="1">
          <a:blip r:embed="rId6" cstate="print">
            <a:extLst>
              <a:ext uri="{BEBA8EAE-BF5A-486C-A8C5-ECC9F3942E4B}">
                <a14:imgProps xmlns:a14="http://schemas.microsoft.com/office/drawing/2010/main">
                  <a14:imgLayer r:embed="rId7">
                    <a14:imgEffect>
                      <a14:backgroundRemoval t="25500" b="35000" l="15500" r="41813">
                        <a14:foregroundMark x1="15500" y1="30667" x2="15500" y2="30667"/>
                        <a14:foregroundMark x1="35125" y1="30583" x2="35125" y2="30583"/>
                        <a14:foregroundMark x1="35563" y1="33750" x2="35563" y2="33750"/>
                        <a14:foregroundMark x1="41813" y1="30083" x2="41813" y2="30083"/>
                        <a14:foregroundMark x1="32000" y1="33917" x2="32000" y2="33917"/>
                        <a14:foregroundMark x1="22313" y1="34000" x2="22313" y2="34000"/>
                        <a14:foregroundMark x1="17688" y1="30500" x2="17688" y2="30500"/>
                        <a14:foregroundMark x1="19438" y1="30333" x2="19438" y2="30333"/>
                        <a14:foregroundMark x1="20875" y1="30333" x2="20875" y2="30333"/>
                        <a14:foregroundMark x1="22438" y1="30667" x2="22438" y2="30667"/>
                        <a14:foregroundMark x1="25250" y1="30583" x2="25250" y2="30583"/>
                        <a14:foregroundMark x1="26250" y1="30583" x2="26250" y2="30583"/>
                        <a14:foregroundMark x1="26500" y1="30583" x2="26500" y2="30583"/>
                        <a14:foregroundMark x1="28188" y1="30833" x2="28188" y2="30833"/>
                        <a14:foregroundMark x1="29688" y1="30667" x2="29688" y2="30667"/>
                        <a14:foregroundMark x1="31688" y1="30667" x2="31688" y2="30667"/>
                        <a14:foregroundMark x1="34500" y1="30583" x2="34500" y2="30583"/>
                        <a14:foregroundMark x1="36250" y1="30583" x2="36250" y2="30583"/>
                        <a14:foregroundMark x1="37875" y1="30667" x2="37875" y2="30667"/>
                        <a14:foregroundMark x1="39250" y1="30333" x2="39250" y2="30333"/>
                        <a14:foregroundMark x1="40750" y1="30833" x2="40750" y2="30833"/>
                        <a14:foregroundMark x1="36250" y1="33167" x2="36250" y2="33167"/>
                        <a14:foregroundMark x1="30750" y1="33250" x2="30750" y2="33250"/>
                      </a14:backgroundRemoval>
                    </a14:imgEffect>
                  </a14:imgLayer>
                </a14:imgProps>
              </a:ext>
              <a:ext uri="{28A0092B-C50C-407E-A947-70E740481C1C}">
                <a14:useLocalDpi xmlns:a14="http://schemas.microsoft.com/office/drawing/2010/main" val="0"/>
              </a:ext>
            </a:extLst>
          </a:blip>
          <a:srcRect l="12763" t="24654" r="76338" b="63648"/>
          <a:stretch/>
        </p:blipFill>
        <p:spPr>
          <a:xfrm>
            <a:off x="2420987" y="6850853"/>
            <a:ext cx="614925" cy="415557"/>
          </a:xfrm>
          <a:prstGeom prst="rect">
            <a:avLst/>
          </a:prstGeom>
        </p:spPr>
      </p:pic>
      <p:sp>
        <p:nvSpPr>
          <p:cNvPr id="57" name="角丸四角形 56"/>
          <p:cNvSpPr/>
          <p:nvPr/>
        </p:nvSpPr>
        <p:spPr>
          <a:xfrm>
            <a:off x="5617285" y="2718470"/>
            <a:ext cx="1548000" cy="983997"/>
          </a:xfrm>
          <a:prstGeom prst="roundRect">
            <a:avLst>
              <a:gd name="adj" fmla="val 23388"/>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0070C0"/>
                </a:solidFill>
                <a:latin typeface="HGPSoeiKakugothicUB" charset="-128"/>
                <a:ea typeface="HGPSoeiKakugothicUB" charset="-128"/>
                <a:cs typeface="HGPSoeiKakugothicUB" charset="-128"/>
              </a:rPr>
              <a:t>限定先着</a:t>
            </a:r>
            <a:endParaRPr kumimoji="1" lang="en-US" altLang="ja-JP" sz="2400" dirty="0" smtClean="0">
              <a:solidFill>
                <a:srgbClr val="0070C0"/>
              </a:solidFill>
              <a:latin typeface="HGPSoeiKakugothicUB" charset="-128"/>
              <a:ea typeface="HGPSoeiKakugothicUB" charset="-128"/>
              <a:cs typeface="HGPSoeiKakugothicUB" charset="-128"/>
            </a:endParaRPr>
          </a:p>
          <a:p>
            <a:pPr algn="ctr"/>
            <a:r>
              <a:rPr lang="ja-JP" altLang="en-US" sz="2400" dirty="0">
                <a:solidFill>
                  <a:srgbClr val="0070C0"/>
                </a:solidFill>
                <a:latin typeface="HGPSoeiKakugothicUB" charset="-128"/>
                <a:ea typeface="HGPSoeiKakugothicUB" charset="-128"/>
                <a:cs typeface="HGPSoeiKakugothicUB" charset="-128"/>
              </a:rPr>
              <a:t>１０</a:t>
            </a:r>
            <a:r>
              <a:rPr lang="ja-JP" altLang="en-US" sz="2400" dirty="0" smtClean="0">
                <a:solidFill>
                  <a:srgbClr val="0070C0"/>
                </a:solidFill>
                <a:latin typeface="HGPSoeiKakugothicUB" charset="-128"/>
                <a:ea typeface="HGPSoeiKakugothicUB" charset="-128"/>
                <a:cs typeface="HGPSoeiKakugothicUB" charset="-128"/>
              </a:rPr>
              <a:t>０</a:t>
            </a:r>
            <a:r>
              <a:rPr kumimoji="1" lang="ja-JP" altLang="en-US" sz="2400" dirty="0" smtClean="0">
                <a:solidFill>
                  <a:srgbClr val="0070C0"/>
                </a:solidFill>
                <a:latin typeface="HGPSoeiKakugothicUB" charset="-128"/>
                <a:ea typeface="HGPSoeiKakugothicUB" charset="-128"/>
                <a:cs typeface="HGPSoeiKakugothicUB" charset="-128"/>
              </a:rPr>
              <a:t>名</a:t>
            </a:r>
            <a:endParaRPr kumimoji="1" lang="ja-JP" altLang="en-US" sz="2400" dirty="0">
              <a:solidFill>
                <a:srgbClr val="0070C0"/>
              </a:solidFill>
              <a:latin typeface="HGPSoeiKakugothicUB" charset="-128"/>
              <a:ea typeface="HGPSoeiKakugothicUB" charset="-128"/>
              <a:cs typeface="HGPSoeiKakugothicUB" charset="-128"/>
            </a:endParaRPr>
          </a:p>
        </p:txBody>
      </p:sp>
      <p:sp>
        <p:nvSpPr>
          <p:cNvPr id="23" name="テキスト ボックス 22"/>
          <p:cNvSpPr txBox="1"/>
          <p:nvPr/>
        </p:nvSpPr>
        <p:spPr>
          <a:xfrm>
            <a:off x="158241" y="8674205"/>
            <a:ext cx="7050333" cy="282825"/>
          </a:xfrm>
          <a:prstGeom prst="rect">
            <a:avLst/>
          </a:prstGeom>
          <a:noFill/>
        </p:spPr>
        <p:txBody>
          <a:bodyPr wrap="square" lIns="97210" tIns="48605" rIns="97210" bIns="48605" rtlCol="0">
            <a:spAutoFit/>
          </a:bodyPr>
          <a:lstStyle/>
          <a:p>
            <a:r>
              <a:rPr lang="en-US" altLang="ja-JP" sz="1200" dirty="0" smtClean="0">
                <a:latin typeface="MS Gothic" charset="-128"/>
                <a:ea typeface="MS Gothic" charset="-128"/>
                <a:cs typeface="MS Gothic" charset="-128"/>
              </a:rPr>
              <a:t>※</a:t>
            </a:r>
            <a:r>
              <a:rPr lang="ja-JP" altLang="en-US" sz="1200" dirty="0" smtClean="0">
                <a:latin typeface="MS Gothic" charset="-128"/>
                <a:ea typeface="MS Gothic" charset="-128"/>
                <a:cs typeface="MS Gothic" charset="-128"/>
              </a:rPr>
              <a:t>このイベントは地方創生推進交付金を活用しているためお得な参加費となっております。</a:t>
            </a:r>
            <a:endParaRPr lang="ja-JP" altLang="en-US" sz="1200" dirty="0">
              <a:latin typeface="MS Gothic" charset="-128"/>
              <a:ea typeface="MS Gothic" charset="-128"/>
              <a:cs typeface="MS Gothic" charset="-128"/>
            </a:endParaRPr>
          </a:p>
        </p:txBody>
      </p:sp>
      <p:pic>
        <p:nvPicPr>
          <p:cNvPr id="1026" name="Picture 2" descr="W:\１．調査\104.公共案件\H30信州須坂フルーツエール推進協議会「須坂フルーツ発泡酒を核とした果樹振興と賑わい創出事業」におけるコンサルタント業務\26_画像\フルーツエール ビンとブツ.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4289" y="2142406"/>
            <a:ext cx="2268253" cy="3024337"/>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p:cNvSpPr txBox="1"/>
          <p:nvPr/>
        </p:nvSpPr>
        <p:spPr>
          <a:xfrm>
            <a:off x="187131" y="3126125"/>
            <a:ext cx="7085950" cy="2400657"/>
          </a:xfrm>
          <a:prstGeom prst="rect">
            <a:avLst/>
          </a:prstGeom>
          <a:noFill/>
        </p:spPr>
        <p:txBody>
          <a:bodyPr wrap="square" rtlCol="0">
            <a:spAutoFit/>
          </a:bodyPr>
          <a:lstStyle/>
          <a:p>
            <a:pPr algn="ctr"/>
            <a:r>
              <a:rPr lang="ja-JP" altLang="en-US" sz="2800" b="1" u="sng" dirty="0" smtClean="0">
                <a:ln>
                  <a:solidFill>
                    <a:srgbClr val="FF0000"/>
                  </a:solidFill>
                </a:ln>
                <a:solidFill>
                  <a:schemeClr val="bg1"/>
                </a:solidFill>
                <a:latin typeface="HGMaruGothicMPRO" charset="-128"/>
                <a:ea typeface="HGMaruGothicMPRO" charset="-128"/>
                <a:cs typeface="HGMaruGothicMPRO" charset="-128"/>
              </a:rPr>
              <a:t>参加</a:t>
            </a:r>
            <a:r>
              <a:rPr lang="ja-JP" altLang="en-US" sz="2800" b="1" u="sng" dirty="0">
                <a:ln>
                  <a:solidFill>
                    <a:srgbClr val="FF0000"/>
                  </a:solidFill>
                </a:ln>
                <a:solidFill>
                  <a:schemeClr val="bg1"/>
                </a:solidFill>
                <a:latin typeface="HGMaruGothicMPRO" charset="-128"/>
                <a:ea typeface="HGMaruGothicMPRO" charset="-128"/>
                <a:cs typeface="HGMaruGothicMPRO" charset="-128"/>
              </a:rPr>
              <a:t>ブルワリー</a:t>
            </a:r>
            <a:endParaRPr lang="en-US" altLang="ja-JP" sz="2800" b="1" u="sng" dirty="0">
              <a:ln>
                <a:solidFill>
                  <a:srgbClr val="FF0000"/>
                </a:solidFill>
              </a:ln>
              <a:solidFill>
                <a:schemeClr val="bg1"/>
              </a:solidFill>
              <a:latin typeface="HGMaruGothicMPRO" charset="-128"/>
              <a:ea typeface="HGMaruGothicMPRO" charset="-128"/>
              <a:cs typeface="HGMaruGothicMPRO" charset="-128"/>
            </a:endParaRPr>
          </a:p>
          <a:p>
            <a:pPr algn="ctr"/>
            <a:r>
              <a:rPr lang="ja-JP" altLang="en-US" sz="1400" b="1" dirty="0">
                <a:ln>
                  <a:solidFill>
                    <a:srgbClr val="FF0000"/>
                  </a:solidFill>
                </a:ln>
                <a:solidFill>
                  <a:schemeClr val="bg1"/>
                </a:solidFill>
                <a:latin typeface="HGMaruGothicMPRO" charset="-128"/>
                <a:ea typeface="HGMaruGothicMPRO" charset="-128"/>
                <a:cs typeface="HGMaruGothicMPRO" charset="-128"/>
              </a:rPr>
              <a:t>（</a:t>
            </a:r>
            <a:r>
              <a:rPr lang="ja-JP" altLang="en-US" sz="1400" b="1" dirty="0" smtClean="0">
                <a:ln>
                  <a:solidFill>
                    <a:srgbClr val="FF0000"/>
                  </a:solidFill>
                </a:ln>
                <a:solidFill>
                  <a:schemeClr val="bg1"/>
                </a:solidFill>
                <a:latin typeface="HGMaruGothicMPRO" charset="-128"/>
                <a:ea typeface="HGMaruGothicMPRO" charset="-128"/>
                <a:cs typeface="HGMaruGothicMPRO" charset="-128"/>
              </a:rPr>
              <a:t>変更になることがございます）</a:t>
            </a:r>
            <a:endParaRPr lang="en-US" altLang="ja-JP" sz="1400" b="1" dirty="0" smtClean="0">
              <a:ln>
                <a:solidFill>
                  <a:srgbClr val="FF0000"/>
                </a:solidFill>
              </a:ln>
              <a:solidFill>
                <a:schemeClr val="bg1"/>
              </a:solidFill>
              <a:latin typeface="HGMaruGothicMPRO" charset="-128"/>
              <a:ea typeface="HGMaruGothicMPRO" charset="-128"/>
              <a:cs typeface="HGMaruGothicMPRO" charset="-128"/>
            </a:endParaRPr>
          </a:p>
          <a:p>
            <a:pPr algn="ctr"/>
            <a:endParaRPr lang="en-US" altLang="ja-JP" sz="800" b="1" dirty="0">
              <a:ln>
                <a:solidFill>
                  <a:srgbClr val="FF0000"/>
                </a:solidFill>
              </a:ln>
              <a:solidFill>
                <a:schemeClr val="bg1"/>
              </a:solidFill>
              <a:latin typeface="HGMaruGothicMPRO" charset="-128"/>
              <a:ea typeface="HGMaruGothicMPRO" charset="-128"/>
              <a:cs typeface="HGMaruGothicMPRO" charset="-128"/>
            </a:endParaRPr>
          </a:p>
          <a:p>
            <a:pPr algn="ctr"/>
            <a:r>
              <a:rPr lang="ja-JP" altLang="en-US" sz="2800" b="1" dirty="0" smtClean="0">
                <a:ln>
                  <a:solidFill>
                    <a:srgbClr val="FF0000"/>
                  </a:solidFill>
                </a:ln>
                <a:solidFill>
                  <a:schemeClr val="bg1"/>
                </a:solidFill>
                <a:latin typeface="HGMaruGothicMPRO" charset="-128"/>
                <a:ea typeface="HGMaruGothicMPRO" charset="-128"/>
                <a:cs typeface="HGMaruGothicMPRO" charset="-128"/>
              </a:rPr>
              <a:t>信州須坂フルーツブルワリー（２銘柄）</a:t>
            </a:r>
            <a:endParaRPr lang="en-US" altLang="ja-JP" sz="1200" b="1" dirty="0" smtClean="0">
              <a:ln>
                <a:solidFill>
                  <a:srgbClr val="FF0000"/>
                </a:solidFill>
              </a:ln>
              <a:solidFill>
                <a:schemeClr val="bg1"/>
              </a:solidFill>
              <a:latin typeface="HGMaruGothicMPRO" charset="-128"/>
              <a:ea typeface="HGMaruGothicMPRO" charset="-128"/>
              <a:cs typeface="HGMaruGothicMPRO" charset="-128"/>
            </a:endParaRPr>
          </a:p>
          <a:p>
            <a:pPr algn="ctr"/>
            <a:endParaRPr lang="en-US" altLang="ja-JP" sz="800" b="1" dirty="0">
              <a:ln>
                <a:solidFill>
                  <a:srgbClr val="FF0000"/>
                </a:solidFill>
              </a:ln>
              <a:solidFill>
                <a:schemeClr val="bg1"/>
              </a:solidFill>
              <a:latin typeface="HGMaruGothicMPRO" charset="-128"/>
              <a:ea typeface="HGMaruGothicMPRO" charset="-128"/>
              <a:cs typeface="HGMaruGothicMPRO" charset="-128"/>
            </a:endParaRPr>
          </a:p>
          <a:p>
            <a:pPr algn="ctr"/>
            <a:r>
              <a:rPr lang="ja-JP" altLang="en-US" sz="2800" b="1" dirty="0" smtClean="0">
                <a:ln>
                  <a:solidFill>
                    <a:srgbClr val="FF0000"/>
                  </a:solidFill>
                </a:ln>
                <a:solidFill>
                  <a:schemeClr val="bg1"/>
                </a:solidFill>
                <a:latin typeface="HGMaruGothicMPRO" charset="-128"/>
                <a:ea typeface="HGMaruGothicMPRO" charset="-128"/>
                <a:cs typeface="HGMaruGothicMPRO" charset="-128"/>
              </a:rPr>
              <a:t>塩嶺ビール（２銘柄）</a:t>
            </a:r>
            <a:endParaRPr lang="en-US" altLang="ja-JP" sz="2800" b="1" dirty="0" smtClean="0">
              <a:ln>
                <a:solidFill>
                  <a:srgbClr val="FF0000"/>
                </a:solidFill>
              </a:ln>
              <a:solidFill>
                <a:schemeClr val="bg1"/>
              </a:solidFill>
              <a:latin typeface="HGMaruGothicMPRO" charset="-128"/>
              <a:ea typeface="HGMaruGothicMPRO" charset="-128"/>
              <a:cs typeface="HGMaruGothicMPRO" charset="-128"/>
            </a:endParaRPr>
          </a:p>
          <a:p>
            <a:pPr algn="ctr"/>
            <a:endParaRPr lang="en-US" altLang="ja-JP" sz="800" b="1" dirty="0" smtClean="0">
              <a:ln>
                <a:solidFill>
                  <a:srgbClr val="FF0000"/>
                </a:solidFill>
              </a:ln>
              <a:solidFill>
                <a:schemeClr val="bg1"/>
              </a:solidFill>
              <a:latin typeface="HGMaruGothicMPRO" charset="-128"/>
              <a:ea typeface="HGMaruGothicMPRO" charset="-128"/>
              <a:cs typeface="HGMaruGothicMPRO" charset="-128"/>
            </a:endParaRPr>
          </a:p>
          <a:p>
            <a:pPr algn="ctr"/>
            <a:r>
              <a:rPr lang="ja-JP" altLang="en-US" sz="2800" b="1" dirty="0" smtClean="0">
                <a:ln>
                  <a:solidFill>
                    <a:srgbClr val="FF0000"/>
                  </a:solidFill>
                </a:ln>
                <a:solidFill>
                  <a:schemeClr val="bg1"/>
                </a:solidFill>
                <a:latin typeface="HGMaruGothicMPRO" charset="-128"/>
                <a:ea typeface="HGMaruGothicMPRO" charset="-128"/>
                <a:cs typeface="HGMaruGothicMPRO" charset="-128"/>
              </a:rPr>
              <a:t>南信州ビール（３銘柄）</a:t>
            </a:r>
            <a:endParaRPr lang="ja-JP" altLang="en-US" sz="2800" b="1" dirty="0">
              <a:ln>
                <a:solidFill>
                  <a:srgbClr val="FF0000"/>
                </a:solidFill>
              </a:ln>
              <a:solidFill>
                <a:schemeClr val="bg1"/>
              </a:solidFill>
              <a:latin typeface="HGMaruGothicMPRO" charset="-128"/>
              <a:ea typeface="HGMaruGothicMPRO" charset="-128"/>
              <a:cs typeface="HGMaruGothicMPRO" charset="-128"/>
            </a:endParaRPr>
          </a:p>
        </p:txBody>
      </p:sp>
      <p:sp>
        <p:nvSpPr>
          <p:cNvPr id="62" name="テキスト ボックス 61"/>
          <p:cNvSpPr txBox="1"/>
          <p:nvPr/>
        </p:nvSpPr>
        <p:spPr>
          <a:xfrm>
            <a:off x="-71658" y="5887397"/>
            <a:ext cx="4464419" cy="1021489"/>
          </a:xfrm>
          <a:prstGeom prst="rect">
            <a:avLst/>
          </a:prstGeom>
          <a:noFill/>
        </p:spPr>
        <p:txBody>
          <a:bodyPr wrap="square" lIns="97210" tIns="48605" rIns="97210" bIns="48605" rtlCol="0">
            <a:spAutoFit/>
            <a:scene3d>
              <a:camera prst="orthographicFront"/>
              <a:lightRig rig="soft" dir="t">
                <a:rot lat="0" lon="0" rev="15600000"/>
              </a:lightRig>
            </a:scene3d>
            <a:sp3d extrusionH="57150" prstMaterial="softEdge">
              <a:bevelT w="25400" h="38100"/>
            </a:sp3d>
          </a:bodyPr>
          <a:lstStyle/>
          <a:p>
            <a:pPr algn="ctr"/>
            <a:r>
              <a:rPr lang="en-US" altLang="ja-JP" sz="3200" b="1" dirty="0" smtClean="0">
                <a:ln/>
                <a:solidFill>
                  <a:srgbClr val="FF0000"/>
                </a:solidFill>
                <a:latin typeface="HGPSoeiKakugothicUB" charset="-128"/>
                <a:ea typeface="HGPSoeiKakugothicUB" charset="-128"/>
                <a:cs typeface="HGPSoeiKakugothicUB" charset="-128"/>
              </a:rPr>
              <a:t>9</a:t>
            </a:r>
            <a:r>
              <a:rPr lang="ja-JP" altLang="en-US" sz="3200" b="1" dirty="0" smtClean="0">
                <a:ln/>
                <a:solidFill>
                  <a:srgbClr val="FF0000"/>
                </a:solidFill>
                <a:latin typeface="HGPSoeiKakugothicUB" charset="-128"/>
                <a:ea typeface="HGPSoeiKakugothicUB" charset="-128"/>
                <a:cs typeface="HGPSoeiKakugothicUB" charset="-128"/>
              </a:rPr>
              <a:t>月</a:t>
            </a:r>
            <a:r>
              <a:rPr lang="en-US" altLang="ja-JP" sz="3200" b="1" dirty="0">
                <a:ln/>
                <a:solidFill>
                  <a:srgbClr val="FF0000"/>
                </a:solidFill>
                <a:latin typeface="HGPSoeiKakugothicUB" charset="-128"/>
                <a:ea typeface="HGPSoeiKakugothicUB" charset="-128"/>
                <a:cs typeface="HGPSoeiKakugothicUB" charset="-128"/>
              </a:rPr>
              <a:t>22</a:t>
            </a:r>
            <a:r>
              <a:rPr lang="ja-JP" altLang="en-US" sz="3200" b="1" dirty="0" smtClean="0">
                <a:ln/>
                <a:solidFill>
                  <a:srgbClr val="FF0000"/>
                </a:solidFill>
                <a:latin typeface="HGPSoeiKakugothicUB" charset="-128"/>
                <a:ea typeface="HGPSoeiKakugothicUB" charset="-128"/>
                <a:cs typeface="HGPSoeiKakugothicUB" charset="-128"/>
              </a:rPr>
              <a:t>日（土）</a:t>
            </a:r>
            <a:endParaRPr lang="en-US" altLang="ja-JP" sz="3200" b="1" dirty="0" smtClean="0">
              <a:ln/>
              <a:solidFill>
                <a:srgbClr val="FF0000"/>
              </a:solidFill>
              <a:latin typeface="HGPSoeiKakugothicUB" charset="-128"/>
              <a:ea typeface="HGPSoeiKakugothicUB" charset="-128"/>
              <a:cs typeface="HGPSoeiKakugothicUB" charset="-128"/>
            </a:endParaRPr>
          </a:p>
          <a:p>
            <a:pPr algn="ctr"/>
            <a:r>
              <a:rPr lang="ja-JP" altLang="en-US" sz="2800" b="1" dirty="0" smtClean="0">
                <a:ln/>
                <a:solidFill>
                  <a:srgbClr val="FF0000"/>
                </a:solidFill>
                <a:latin typeface="HGPSoeiKakugothicUB" charset="-128"/>
                <a:ea typeface="HGPSoeiKakugothicUB" charset="-128"/>
                <a:cs typeface="HGPSoeiKakugothicUB" charset="-128"/>
              </a:rPr>
              <a:t>長野駅</a:t>
            </a:r>
            <a:r>
              <a:rPr lang="en-US" altLang="ja-JP" sz="2800" b="1" dirty="0" smtClean="0">
                <a:ln/>
                <a:solidFill>
                  <a:srgbClr val="FF0000"/>
                </a:solidFill>
                <a:latin typeface="HGPSoeiKakugothicUB" charset="-128"/>
                <a:ea typeface="HGPSoeiKakugothicUB" charset="-128"/>
                <a:cs typeface="HGPSoeiKakugothicUB" charset="-128"/>
              </a:rPr>
              <a:t>17:</a:t>
            </a:r>
            <a:r>
              <a:rPr lang="en-US" altLang="ja-JP" sz="2800" b="1" dirty="0">
                <a:ln/>
                <a:solidFill>
                  <a:srgbClr val="FF0000"/>
                </a:solidFill>
                <a:latin typeface="HGPSoeiKakugothicUB" charset="-128"/>
                <a:ea typeface="HGPSoeiKakugothicUB" charset="-128"/>
                <a:cs typeface="HGPSoeiKakugothicUB" charset="-128"/>
              </a:rPr>
              <a:t>02</a:t>
            </a:r>
            <a:r>
              <a:rPr lang="ja-JP" altLang="en-US" sz="2800" b="1" dirty="0" smtClean="0">
                <a:ln/>
                <a:solidFill>
                  <a:srgbClr val="FF0000"/>
                </a:solidFill>
                <a:latin typeface="HGPSoeiKakugothicUB" charset="-128"/>
                <a:ea typeface="HGPSoeiKakugothicUB" charset="-128"/>
                <a:cs typeface="HGPSoeiKakugothicUB" charset="-128"/>
              </a:rPr>
              <a:t>発車</a:t>
            </a:r>
            <a:endParaRPr lang="en-US" altLang="ja-JP" sz="2800" b="1" dirty="0" smtClean="0">
              <a:ln/>
              <a:solidFill>
                <a:srgbClr val="FF0000"/>
              </a:solidFill>
              <a:latin typeface="HGPSoeiKakugothicUB" charset="-128"/>
              <a:ea typeface="HGPSoeiKakugothicUB" charset="-128"/>
              <a:cs typeface="HGPSoeiKakugothicUB" charset="-128"/>
            </a:endParaRPr>
          </a:p>
        </p:txBody>
      </p:sp>
      <p:sp>
        <p:nvSpPr>
          <p:cNvPr id="27" name="テキスト ボックス 26"/>
          <p:cNvSpPr txBox="1"/>
          <p:nvPr/>
        </p:nvSpPr>
        <p:spPr>
          <a:xfrm>
            <a:off x="388611" y="2142406"/>
            <a:ext cx="6739351" cy="400110"/>
          </a:xfrm>
          <a:prstGeom prst="rect">
            <a:avLst/>
          </a:prstGeom>
          <a:noFill/>
        </p:spPr>
        <p:txBody>
          <a:bodyPr wrap="square" rtlCol="0">
            <a:spAutoFit/>
          </a:bodyPr>
          <a:lstStyle/>
          <a:p>
            <a:pPr algn="ctr"/>
            <a:r>
              <a:rPr kumimoji="1" lang="ja-JP" altLang="en-US" sz="2000" b="1" dirty="0" smtClean="0">
                <a:solidFill>
                  <a:schemeClr val="accent1"/>
                </a:solidFill>
                <a:latin typeface="HGMaruGothicMPRO" charset="-128"/>
                <a:ea typeface="HGMaruGothicMPRO" charset="-128"/>
                <a:cs typeface="HGMaruGothicMPRO" charset="-128"/>
              </a:rPr>
              <a:t>県内有名クラフトビールが</a:t>
            </a:r>
            <a:r>
              <a:rPr lang="ja-JP" altLang="en-US" sz="2000" b="1" dirty="0" smtClean="0">
                <a:solidFill>
                  <a:schemeClr val="accent1"/>
                </a:solidFill>
                <a:latin typeface="HGMaruGothicMPRO" charset="-128"/>
                <a:ea typeface="HGMaruGothicMPRO" charset="-128"/>
                <a:cs typeface="HGMaruGothicMPRO" charset="-128"/>
              </a:rPr>
              <a:t>一度に楽しめます！</a:t>
            </a:r>
            <a:endParaRPr kumimoji="1" lang="en-US" altLang="ja-JP" sz="2000" b="1" dirty="0" smtClean="0">
              <a:solidFill>
                <a:schemeClr val="accent1"/>
              </a:solidFill>
              <a:latin typeface="HGMaruGothicMPRO" charset="-128"/>
              <a:ea typeface="HGMaruGothicMPRO" charset="-128"/>
              <a:cs typeface="HGMaruGothicMPRO" charset="-128"/>
            </a:endParaRPr>
          </a:p>
        </p:txBody>
      </p:sp>
    </p:spTree>
    <p:extLst>
      <p:ext uri="{BB962C8B-B14F-4D97-AF65-F5344CB8AC3E}">
        <p14:creationId xmlns:p14="http://schemas.microsoft.com/office/powerpoint/2010/main" val="676591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71583" y="1303052"/>
            <a:ext cx="7002196" cy="288000"/>
          </a:xfrm>
          <a:prstGeom prst="roundRect">
            <a:avLst/>
          </a:prstGeom>
        </p:spPr>
        <p:style>
          <a:lnRef idx="1">
            <a:schemeClr val="accent5"/>
          </a:lnRef>
          <a:fillRef idx="2">
            <a:schemeClr val="accent5"/>
          </a:fillRef>
          <a:effectRef idx="1">
            <a:schemeClr val="accent5"/>
          </a:effectRef>
          <a:fontRef idx="minor">
            <a:schemeClr val="dk1"/>
          </a:fontRef>
        </p:style>
        <p:txBody>
          <a:bodyPr lIns="97210" tIns="48605" rIns="97210" bIns="48605" rtlCol="0" anchor="ctr"/>
          <a:lstStyle/>
          <a:p>
            <a:pPr algn="ctr"/>
            <a:endParaRPr kumimoji="1" lang="ja-JP" altLang="en-US" sz="1800" dirty="0">
              <a:latin typeface="メイリオ" pitchFamily="50" charset="-128"/>
              <a:ea typeface="メイリオ" pitchFamily="50" charset="-128"/>
              <a:cs typeface="メイリオ" pitchFamily="50" charset="-128"/>
            </a:endParaRPr>
          </a:p>
        </p:txBody>
      </p:sp>
      <p:sp>
        <p:nvSpPr>
          <p:cNvPr id="23" name="角丸四角形 22"/>
          <p:cNvSpPr/>
          <p:nvPr/>
        </p:nvSpPr>
        <p:spPr>
          <a:xfrm>
            <a:off x="171583" y="87812"/>
            <a:ext cx="7002196" cy="288000"/>
          </a:xfrm>
          <a:prstGeom prst="roundRect">
            <a:avLst/>
          </a:prstGeom>
        </p:spPr>
        <p:style>
          <a:lnRef idx="1">
            <a:schemeClr val="accent5"/>
          </a:lnRef>
          <a:fillRef idx="2">
            <a:schemeClr val="accent5"/>
          </a:fillRef>
          <a:effectRef idx="1">
            <a:schemeClr val="accent5"/>
          </a:effectRef>
          <a:fontRef idx="minor">
            <a:schemeClr val="dk1"/>
          </a:fontRef>
        </p:style>
        <p:txBody>
          <a:bodyPr lIns="97210" tIns="48605" rIns="97210" bIns="48605" rtlCol="0" anchor="ctr"/>
          <a:lstStyle/>
          <a:p>
            <a:pPr algn="ctr"/>
            <a:endParaRPr kumimoji="1" lang="ja-JP" altLang="en-US" sz="1800" dirty="0">
              <a:latin typeface="メイリオ" pitchFamily="50" charset="-128"/>
              <a:ea typeface="メイリオ" pitchFamily="50" charset="-128"/>
              <a:cs typeface="メイリオ" pitchFamily="50" charset="-128"/>
            </a:endParaRPr>
          </a:p>
        </p:txBody>
      </p:sp>
      <p:cxnSp>
        <p:nvCxnSpPr>
          <p:cNvPr id="22" name="直線コネクタ 21"/>
          <p:cNvCxnSpPr/>
          <p:nvPr/>
        </p:nvCxnSpPr>
        <p:spPr>
          <a:xfrm>
            <a:off x="41217" y="3931701"/>
            <a:ext cx="7154959" cy="1"/>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8" name="タイトル 1"/>
          <p:cNvSpPr txBox="1">
            <a:spLocks/>
          </p:cNvSpPr>
          <p:nvPr/>
        </p:nvSpPr>
        <p:spPr>
          <a:xfrm>
            <a:off x="171583" y="71401"/>
            <a:ext cx="7002196" cy="1267710"/>
          </a:xfrm>
          <a:prstGeom prst="rect">
            <a:avLst/>
          </a:prstGeom>
        </p:spPr>
        <p:txBody>
          <a:bodyPr vert="horz" wrap="square" lIns="97210" tIns="48605" rIns="97210" bIns="48605" rtlCol="0" anchor="t">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smtClean="0">
                <a:latin typeface="メイリオ" pitchFamily="50" charset="-128"/>
                <a:ea typeface="メイリオ" pitchFamily="50" charset="-128"/>
                <a:cs typeface="メイリオ" pitchFamily="50" charset="-128"/>
              </a:rPr>
              <a:t>運行区間及び時刻</a:t>
            </a:r>
            <a:endParaRPr lang="en-US" altLang="ja-JP" sz="2000" dirty="0" smtClean="0">
              <a:latin typeface="メイリオ" pitchFamily="50" charset="-128"/>
              <a:ea typeface="メイリオ" pitchFamily="50" charset="-128"/>
              <a:cs typeface="メイリオ" pitchFamily="50" charset="-128"/>
            </a:endParaRPr>
          </a:p>
          <a:p>
            <a:pPr algn="l"/>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往路</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乗車駅は長野駅のみとなります</a:t>
            </a:r>
            <a:endParaRPr lang="en-US" altLang="ja-JP" sz="1400" dirty="0" smtClean="0">
              <a:latin typeface="メイリオ" pitchFamily="50" charset="-128"/>
              <a:ea typeface="メイリオ" pitchFamily="50" charset="-128"/>
              <a:cs typeface="メイリオ" pitchFamily="50" charset="-128"/>
            </a:endParaRPr>
          </a:p>
          <a:p>
            <a:pPr algn="l"/>
            <a:r>
              <a:rPr lang="ja-JP" altLang="en-US" sz="1400" dirty="0" smtClean="0">
                <a:latin typeface="メイリオ" pitchFamily="50" charset="-128"/>
                <a:ea typeface="メイリオ" pitchFamily="50" charset="-128"/>
                <a:cs typeface="メイリオ" pitchFamily="50" charset="-128"/>
              </a:rPr>
              <a:t>　長野駅　</a:t>
            </a:r>
            <a:r>
              <a:rPr lang="en-US" altLang="ja-JP" sz="1400" dirty="0" smtClean="0">
                <a:latin typeface="メイリオ" pitchFamily="50" charset="-128"/>
                <a:ea typeface="メイリオ" pitchFamily="50" charset="-128"/>
                <a:cs typeface="メイリオ" pitchFamily="50" charset="-128"/>
              </a:rPr>
              <a:t>17:</a:t>
            </a:r>
            <a:r>
              <a:rPr lang="en-US" altLang="ja-JP" sz="1400" dirty="0">
                <a:latin typeface="メイリオ" pitchFamily="50" charset="-128"/>
                <a:ea typeface="メイリオ" pitchFamily="50" charset="-128"/>
                <a:cs typeface="メイリオ" pitchFamily="50" charset="-128"/>
              </a:rPr>
              <a:t>02</a:t>
            </a:r>
            <a:r>
              <a:rPr lang="ja-JP" altLang="en-US" sz="1400" dirty="0" smtClean="0">
                <a:latin typeface="メイリオ" pitchFamily="50" charset="-128"/>
                <a:ea typeface="メイリオ" pitchFamily="50" charset="-128"/>
                <a:cs typeface="メイリオ" pitchFamily="50" charset="-128"/>
              </a:rPr>
              <a:t>発→小布施駅</a:t>
            </a:r>
            <a:r>
              <a:rPr lang="en-US" altLang="ja-JP" sz="1400" dirty="0" smtClean="0">
                <a:latin typeface="メイリオ" pitchFamily="50" charset="-128"/>
                <a:ea typeface="メイリオ" pitchFamily="50" charset="-128"/>
                <a:cs typeface="メイリオ" pitchFamily="50" charset="-128"/>
              </a:rPr>
              <a:t>17:</a:t>
            </a:r>
            <a:r>
              <a:rPr lang="en-US" altLang="ja-JP" sz="1400" dirty="0">
                <a:latin typeface="メイリオ" pitchFamily="50" charset="-128"/>
                <a:ea typeface="メイリオ" pitchFamily="50" charset="-128"/>
                <a:cs typeface="メイリオ" pitchFamily="50" charset="-128"/>
              </a:rPr>
              <a:t>34</a:t>
            </a:r>
            <a:r>
              <a:rPr lang="ja-JP" altLang="en-US" sz="1400" dirty="0" smtClean="0">
                <a:latin typeface="メイリオ" pitchFamily="50" charset="-128"/>
                <a:ea typeface="メイリオ" pitchFamily="50" charset="-128"/>
                <a:cs typeface="メイリオ" pitchFamily="50" charset="-128"/>
              </a:rPr>
              <a:t>着</a:t>
            </a:r>
            <a:endParaRPr lang="en-US" altLang="ja-JP" sz="1400" dirty="0" smtClean="0">
              <a:latin typeface="メイリオ" pitchFamily="50" charset="-128"/>
              <a:ea typeface="メイリオ" pitchFamily="50" charset="-128"/>
              <a:cs typeface="メイリオ" pitchFamily="50" charset="-128"/>
            </a:endParaRPr>
          </a:p>
          <a:p>
            <a:pPr algn="l"/>
            <a:r>
              <a:rPr lang="en-US" altLang="ja-JP" sz="1400" dirty="0" smtClean="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復路</a:t>
            </a:r>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降車駅は、須坂駅、権堂駅、長野駅となります</a:t>
            </a:r>
            <a:endParaRPr lang="en-US" altLang="ja-JP" sz="1400" dirty="0" smtClean="0">
              <a:latin typeface="メイリオ" pitchFamily="50" charset="-128"/>
              <a:ea typeface="メイリオ" pitchFamily="50" charset="-128"/>
              <a:cs typeface="メイリオ" pitchFamily="50" charset="-128"/>
            </a:endParaRPr>
          </a:p>
          <a:p>
            <a:pPr algn="l"/>
            <a:r>
              <a:rPr lang="ja-JP" altLang="en-US" sz="1400" dirty="0" smtClean="0">
                <a:latin typeface="メイリオ" pitchFamily="50" charset="-128"/>
                <a:ea typeface="メイリオ" pitchFamily="50" charset="-128"/>
                <a:cs typeface="メイリオ" pitchFamily="50" charset="-128"/>
              </a:rPr>
              <a:t>　小布施駅</a:t>
            </a:r>
            <a:r>
              <a:rPr lang="en-US" altLang="ja-JP" sz="1400" dirty="0" smtClean="0">
                <a:latin typeface="メイリオ" pitchFamily="50" charset="-128"/>
                <a:ea typeface="メイリオ" pitchFamily="50" charset="-128"/>
                <a:cs typeface="メイリオ" pitchFamily="50" charset="-128"/>
              </a:rPr>
              <a:t>18:</a:t>
            </a:r>
            <a:r>
              <a:rPr lang="en-US" altLang="ja-JP" sz="1400" dirty="0">
                <a:latin typeface="メイリオ" pitchFamily="50" charset="-128"/>
                <a:ea typeface="メイリオ" pitchFamily="50" charset="-128"/>
                <a:cs typeface="メイリオ" pitchFamily="50" charset="-128"/>
              </a:rPr>
              <a:t>38</a:t>
            </a:r>
            <a:r>
              <a:rPr lang="ja-JP" altLang="en-US" sz="1400" dirty="0" smtClean="0">
                <a:latin typeface="メイリオ" pitchFamily="50" charset="-128"/>
                <a:ea typeface="メイリオ" pitchFamily="50" charset="-128"/>
                <a:cs typeface="メイリオ" pitchFamily="50" charset="-128"/>
              </a:rPr>
              <a:t>発→長野駅　</a:t>
            </a:r>
            <a:r>
              <a:rPr lang="en-US" altLang="ja-JP" sz="1400" dirty="0" smtClean="0">
                <a:latin typeface="メイリオ" pitchFamily="50" charset="-128"/>
                <a:ea typeface="メイリオ" pitchFamily="50" charset="-128"/>
                <a:cs typeface="メイリオ" pitchFamily="50" charset="-128"/>
              </a:rPr>
              <a:t>19:</a:t>
            </a:r>
            <a:r>
              <a:rPr lang="en-US" altLang="ja-JP" sz="1400" dirty="0">
                <a:latin typeface="メイリオ" pitchFamily="50" charset="-128"/>
                <a:ea typeface="メイリオ" pitchFamily="50" charset="-128"/>
                <a:cs typeface="メイリオ" pitchFamily="50" charset="-128"/>
              </a:rPr>
              <a:t>08</a:t>
            </a:r>
            <a:r>
              <a:rPr lang="ja-JP" altLang="en-US" sz="1400" dirty="0" smtClean="0">
                <a:latin typeface="メイリオ" pitchFamily="50" charset="-128"/>
                <a:ea typeface="メイリオ" pitchFamily="50" charset="-128"/>
                <a:cs typeface="メイリオ" pitchFamily="50" charset="-128"/>
              </a:rPr>
              <a:t>着</a:t>
            </a:r>
            <a:endParaRPr lang="en-US" altLang="ja-JP" sz="1400" dirty="0" smtClean="0">
              <a:latin typeface="メイリオ" pitchFamily="50" charset="-128"/>
              <a:ea typeface="メイリオ" pitchFamily="50" charset="-128"/>
              <a:cs typeface="メイリオ" pitchFamily="50" charset="-128"/>
            </a:endParaRPr>
          </a:p>
        </p:txBody>
      </p:sp>
      <p:sp>
        <p:nvSpPr>
          <p:cNvPr id="20" name="タイトル 1"/>
          <p:cNvSpPr txBox="1">
            <a:spLocks/>
          </p:cNvSpPr>
          <p:nvPr/>
        </p:nvSpPr>
        <p:spPr>
          <a:xfrm>
            <a:off x="3029571" y="3798590"/>
            <a:ext cx="1277744" cy="289185"/>
          </a:xfrm>
          <a:prstGeom prst="rect">
            <a:avLst/>
          </a:prstGeom>
          <a:solidFill>
            <a:srgbClr val="FFFFFF"/>
          </a:solidFill>
          <a:ln>
            <a:solidFill>
              <a:schemeClr val="tx1"/>
            </a:solidFill>
          </a:ln>
        </p:spPr>
        <p:txBody>
          <a:bodyPr vert="horz" lIns="97210" tIns="48605" rIns="97210" bIns="48605"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dirty="0" smtClean="0">
                <a:latin typeface="メイリオ" pitchFamily="50" charset="-128"/>
                <a:ea typeface="メイリオ" pitchFamily="50" charset="-128"/>
                <a:cs typeface="メイリオ" pitchFamily="50" charset="-128"/>
              </a:rPr>
              <a:t>参加申込書</a:t>
            </a:r>
            <a:endParaRPr lang="ja-JP" altLang="en-US" sz="1400" dirty="0">
              <a:latin typeface="メイリオ" pitchFamily="50" charset="-128"/>
              <a:ea typeface="メイリオ" pitchFamily="50" charset="-128"/>
              <a:cs typeface="メイリオ" pitchFamily="50" charset="-128"/>
            </a:endParaRPr>
          </a:p>
        </p:txBody>
      </p:sp>
      <p:sp>
        <p:nvSpPr>
          <p:cNvPr id="32" name="タイトル 1"/>
          <p:cNvSpPr txBox="1">
            <a:spLocks/>
          </p:cNvSpPr>
          <p:nvPr/>
        </p:nvSpPr>
        <p:spPr>
          <a:xfrm>
            <a:off x="167345" y="1278310"/>
            <a:ext cx="7002196" cy="2560372"/>
          </a:xfrm>
          <a:prstGeom prst="rect">
            <a:avLst/>
          </a:prstGeom>
        </p:spPr>
        <p:txBody>
          <a:bodyPr vert="horz" lIns="97210" tIns="48605" rIns="97210" bIns="48605" rtlCol="0" anchor="t">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smtClean="0">
                <a:latin typeface="メイリオ" pitchFamily="50" charset="-128"/>
                <a:ea typeface="メイリオ" pitchFamily="50" charset="-128"/>
                <a:cs typeface="メイリオ" pitchFamily="50" charset="-128"/>
              </a:rPr>
              <a:t>申込方法</a:t>
            </a:r>
            <a:endParaRPr lang="en-US" altLang="ja-JP" sz="2000" dirty="0" smtClean="0">
              <a:latin typeface="メイリオ" pitchFamily="50" charset="-128"/>
              <a:ea typeface="メイリオ" pitchFamily="50" charset="-128"/>
              <a:cs typeface="メイリオ" pitchFamily="50" charset="-128"/>
            </a:endParaRPr>
          </a:p>
          <a:p>
            <a:pPr algn="l"/>
            <a:r>
              <a:rPr lang="ja-JP" altLang="en-US" sz="1400" dirty="0" smtClean="0">
                <a:latin typeface="メイリオ" pitchFamily="50" charset="-128"/>
                <a:ea typeface="メイリオ" pitchFamily="50" charset="-128"/>
                <a:cs typeface="メイリオ" pitchFamily="50" charset="-128"/>
              </a:rPr>
              <a:t>下記の申込み先まで、参加申込書をご記入の上、９月</a:t>
            </a:r>
            <a:r>
              <a:rPr lang="en-US" altLang="ja-JP" sz="1400" dirty="0">
                <a:latin typeface="メイリオ" pitchFamily="50" charset="-128"/>
                <a:ea typeface="メイリオ" pitchFamily="50" charset="-128"/>
                <a:cs typeface="メイリオ" pitchFamily="50" charset="-128"/>
              </a:rPr>
              <a:t>15</a:t>
            </a:r>
            <a:r>
              <a:rPr lang="ja-JP" altLang="en-US" sz="1400" dirty="0" smtClean="0">
                <a:latin typeface="メイリオ" pitchFamily="50" charset="-128"/>
                <a:ea typeface="メイリオ" pitchFamily="50" charset="-128"/>
                <a:cs typeface="メイリオ" pitchFamily="50" charset="-128"/>
              </a:rPr>
              <a:t>日（土）までに</a:t>
            </a:r>
            <a:r>
              <a:rPr lang="ja-JP" altLang="en-US" sz="1400" u="sng" dirty="0" smtClean="0">
                <a:latin typeface="メイリオ" pitchFamily="50" charset="-128"/>
                <a:ea typeface="メイリオ" pitchFamily="50" charset="-128"/>
                <a:cs typeface="メイリオ" pitchFamily="50" charset="-128"/>
              </a:rPr>
              <a:t>ＦＡＸ又は電子メール</a:t>
            </a:r>
            <a:r>
              <a:rPr lang="ja-JP" altLang="en-US" sz="1400" dirty="0" smtClean="0">
                <a:latin typeface="メイリオ" pitchFamily="50" charset="-128"/>
                <a:ea typeface="メイリオ" pitchFamily="50" charset="-128"/>
                <a:cs typeface="メイリオ" pitchFamily="50" charset="-128"/>
              </a:rPr>
              <a:t>にてお申し込みください。受付後、</a:t>
            </a:r>
            <a:r>
              <a:rPr lang="ja-JP" altLang="en-US" sz="1400" dirty="0" smtClean="0">
                <a:solidFill>
                  <a:srgbClr val="FF0000"/>
                </a:solidFill>
                <a:latin typeface="メイリオ" pitchFamily="50" charset="-128"/>
                <a:ea typeface="メイリオ" pitchFamily="50" charset="-128"/>
                <a:cs typeface="メイリオ" pitchFamily="50" charset="-128"/>
              </a:rPr>
              <a:t>参加証を郵送</a:t>
            </a:r>
            <a:r>
              <a:rPr lang="ja-JP" altLang="en-US" sz="1400" dirty="0" smtClean="0">
                <a:latin typeface="メイリオ" pitchFamily="50" charset="-128"/>
                <a:ea typeface="メイリオ" pitchFamily="50" charset="-128"/>
                <a:cs typeface="メイリオ" pitchFamily="50" charset="-128"/>
              </a:rPr>
              <a:t>いたします。</a:t>
            </a:r>
            <a:endParaRPr lang="en-US" altLang="ja-JP" sz="1400" dirty="0" smtClean="0">
              <a:latin typeface="メイリオ" pitchFamily="50" charset="-128"/>
              <a:ea typeface="メイリオ" pitchFamily="50" charset="-128"/>
              <a:cs typeface="メイリオ" pitchFamily="50" charset="-128"/>
            </a:endParaRPr>
          </a:p>
          <a:p>
            <a:pPr algn="l"/>
            <a:r>
              <a:rPr lang="ja-JP" altLang="en-US" sz="1400" dirty="0" smtClean="0">
                <a:latin typeface="メイリオ" pitchFamily="50" charset="-128"/>
                <a:ea typeface="メイリオ" pitchFamily="50" charset="-128"/>
                <a:cs typeface="メイリオ" pitchFamily="50" charset="-128"/>
              </a:rPr>
              <a:t>座席の都合上、</a:t>
            </a:r>
            <a:r>
              <a:rPr lang="ja-JP" altLang="en-US" sz="1400" b="1" u="sng" dirty="0">
                <a:solidFill>
                  <a:srgbClr val="FF0000"/>
                </a:solidFill>
                <a:latin typeface="メイリオ" pitchFamily="50" charset="-128"/>
                <a:ea typeface="メイリオ" pitchFamily="50" charset="-128"/>
                <a:cs typeface="メイリオ" pitchFamily="50" charset="-128"/>
              </a:rPr>
              <a:t>原則</a:t>
            </a:r>
            <a:r>
              <a:rPr lang="ja-JP" altLang="en-US" sz="1400" b="1" u="sng" dirty="0" smtClean="0">
                <a:solidFill>
                  <a:srgbClr val="FF0000"/>
                </a:solidFill>
                <a:latin typeface="メイリオ" pitchFamily="50" charset="-128"/>
                <a:ea typeface="メイリオ" pitchFamily="50" charset="-128"/>
                <a:cs typeface="メイリオ" pitchFamily="50" charset="-128"/>
              </a:rPr>
              <a:t>２名</a:t>
            </a:r>
            <a:r>
              <a:rPr lang="ja-JP" altLang="en-US" sz="1400" b="1" u="sng" dirty="0">
                <a:solidFill>
                  <a:srgbClr val="FF0000"/>
                </a:solidFill>
                <a:latin typeface="メイリオ" pitchFamily="50" charset="-128"/>
                <a:ea typeface="メイリオ" pitchFamily="50" charset="-128"/>
                <a:cs typeface="メイリオ" pitchFamily="50" charset="-128"/>
              </a:rPr>
              <a:t>以上</a:t>
            </a:r>
            <a:r>
              <a:rPr lang="ja-JP" altLang="en-US" sz="1400" b="1" u="sng" dirty="0" smtClean="0">
                <a:solidFill>
                  <a:srgbClr val="FF0000"/>
                </a:solidFill>
                <a:latin typeface="メイリオ" pitchFamily="50" charset="-128"/>
                <a:ea typeface="メイリオ" pitchFamily="50" charset="-128"/>
                <a:cs typeface="メイリオ" pitchFamily="50" charset="-128"/>
              </a:rPr>
              <a:t>でお申し込みください</a:t>
            </a:r>
            <a:r>
              <a:rPr lang="ja-JP" altLang="en-US" sz="18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１名でのお申し込みも可能ですが、その場合は相席となります。</a:t>
            </a:r>
            <a:endParaRPr lang="en-US" altLang="ja-JP" sz="1400" dirty="0" smtClean="0">
              <a:latin typeface="メイリオ" pitchFamily="50" charset="-128"/>
              <a:ea typeface="メイリオ" pitchFamily="50" charset="-128"/>
              <a:cs typeface="メイリオ" pitchFamily="50" charset="-128"/>
            </a:endParaRPr>
          </a:p>
          <a:p>
            <a:pPr algn="l"/>
            <a:r>
              <a:rPr lang="en-US" altLang="ja-JP" sz="1200" dirty="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下記参加申込書へ同乗される全員のお名前・ご住所等をご記入ください</a:t>
            </a:r>
            <a:r>
              <a:rPr lang="ja-JP" altLang="en-US" sz="1200" dirty="0">
                <a:latin typeface="メイリオ" pitchFamily="50" charset="-128"/>
                <a:ea typeface="メイリオ" pitchFamily="50" charset="-128"/>
                <a:cs typeface="メイリオ" pitchFamily="50" charset="-128"/>
              </a:rPr>
              <a:t>。</a:t>
            </a:r>
            <a:endParaRPr lang="en-US" altLang="ja-JP" sz="1200" dirty="0" smtClean="0">
              <a:latin typeface="メイリオ" pitchFamily="50" charset="-128"/>
              <a:ea typeface="メイリオ" pitchFamily="50" charset="-128"/>
              <a:cs typeface="メイリオ" pitchFamily="50" charset="-128"/>
            </a:endParaRPr>
          </a:p>
          <a:p>
            <a:pPr algn="l"/>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申込人数が定員を超える場合は</a:t>
            </a:r>
            <a:r>
              <a:rPr lang="ja-JP" altLang="en-US" sz="1200" b="1" u="sng" dirty="0" smtClean="0">
                <a:latin typeface="メイリオ" pitchFamily="50" charset="-128"/>
                <a:ea typeface="メイリオ" pitchFamily="50" charset="-128"/>
                <a:cs typeface="メイリオ" pitchFamily="50" charset="-128"/>
              </a:rPr>
              <a:t>先着順</a:t>
            </a:r>
            <a:r>
              <a:rPr lang="ja-JP" altLang="en-US" sz="1200" dirty="0" smtClean="0">
                <a:latin typeface="メイリオ" pitchFamily="50" charset="-128"/>
                <a:ea typeface="メイリオ" pitchFamily="50" charset="-128"/>
                <a:cs typeface="メイリオ" pitchFamily="50" charset="-128"/>
              </a:rPr>
              <a:t>とさせていただきます。</a:t>
            </a:r>
            <a:endParaRPr lang="en-US" altLang="ja-JP" sz="1200" dirty="0" smtClean="0">
              <a:latin typeface="メイリオ" pitchFamily="50" charset="-128"/>
              <a:ea typeface="メイリオ" pitchFamily="50" charset="-128"/>
              <a:cs typeface="メイリオ" pitchFamily="50" charset="-128"/>
            </a:endParaRPr>
          </a:p>
          <a:p>
            <a:pPr algn="l"/>
            <a:r>
              <a:rPr lang="en-US"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お問い合わせ・申込み先</a:t>
            </a:r>
            <a:r>
              <a:rPr lang="en-US" altLang="ja-JP" sz="1400" dirty="0" smtClean="0">
                <a:latin typeface="メイリオ" pitchFamily="50" charset="-128"/>
                <a:ea typeface="メイリオ" pitchFamily="50" charset="-128"/>
                <a:cs typeface="メイリオ" pitchFamily="50" charset="-128"/>
              </a:rPr>
              <a:t>】</a:t>
            </a:r>
          </a:p>
          <a:p>
            <a:pPr algn="l"/>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一般</a:t>
            </a:r>
            <a:r>
              <a:rPr lang="ja-JP" altLang="en-US" sz="1400" dirty="0">
                <a:latin typeface="メイリオ" pitchFamily="50" charset="-128"/>
                <a:ea typeface="メイリオ" pitchFamily="50" charset="-128"/>
                <a:cs typeface="メイリオ" pitchFamily="50" charset="-128"/>
              </a:rPr>
              <a:t>財団</a:t>
            </a:r>
            <a:r>
              <a:rPr lang="ja-JP" altLang="en-US" sz="1400" dirty="0" smtClean="0">
                <a:latin typeface="メイリオ" pitchFamily="50" charset="-128"/>
                <a:ea typeface="メイリオ" pitchFamily="50" charset="-128"/>
                <a:cs typeface="メイリオ" pitchFamily="50" charset="-128"/>
              </a:rPr>
              <a:t>法人長野経済研究所（担当：玉木・折井）</a:t>
            </a:r>
            <a:endParaRPr lang="en-US" altLang="ja-JP" sz="1400" dirty="0" smtClean="0">
              <a:latin typeface="メイリオ" pitchFamily="50" charset="-128"/>
              <a:ea typeface="メイリオ" pitchFamily="50" charset="-128"/>
              <a:cs typeface="メイリオ" pitchFamily="50" charset="-128"/>
            </a:endParaRPr>
          </a:p>
          <a:p>
            <a:pPr algn="l"/>
            <a:r>
              <a:rPr lang="ja-JP" altLang="en-US" sz="1400" dirty="0" smtClean="0">
                <a:latin typeface="メイリオ" pitchFamily="50" charset="-128"/>
                <a:ea typeface="メイリオ" pitchFamily="50" charset="-128"/>
                <a:cs typeface="メイリオ" pitchFamily="50" charset="-128"/>
              </a:rPr>
              <a:t>　　電話：</a:t>
            </a:r>
            <a:r>
              <a:rPr lang="en-US" altLang="ja-JP" sz="1400" dirty="0" smtClean="0">
                <a:latin typeface="メイリオ" pitchFamily="50" charset="-128"/>
                <a:ea typeface="メイリオ" pitchFamily="50" charset="-128"/>
                <a:cs typeface="メイリオ" pitchFamily="50" charset="-128"/>
              </a:rPr>
              <a:t>026-224-0504</a:t>
            </a:r>
            <a:r>
              <a:rPr lang="ja-JP" altLang="en-US" sz="1400" dirty="0" smtClean="0">
                <a:latin typeface="メイリオ" pitchFamily="50" charset="-128"/>
                <a:ea typeface="メイリオ" pitchFamily="50" charset="-128"/>
                <a:cs typeface="メイリオ" pitchFamily="50" charset="-128"/>
              </a:rPr>
              <a:t>　　　　　　ＦＡＸ：</a:t>
            </a:r>
            <a:r>
              <a:rPr lang="en-US" altLang="ja-JP" sz="1400" dirty="0" smtClean="0">
                <a:latin typeface="メイリオ" pitchFamily="50" charset="-128"/>
                <a:ea typeface="メイリオ" pitchFamily="50" charset="-128"/>
                <a:cs typeface="メイリオ" pitchFamily="50" charset="-128"/>
              </a:rPr>
              <a:t>026-224-6233</a:t>
            </a:r>
          </a:p>
          <a:p>
            <a:pPr algn="l"/>
            <a:r>
              <a:rPr lang="ja-JP" altLang="en-US" sz="1400" dirty="0" smtClean="0">
                <a:latin typeface="メイリオ" pitchFamily="50" charset="-128"/>
                <a:ea typeface="メイリオ" pitchFamily="50" charset="-128"/>
                <a:cs typeface="メイリオ" pitchFamily="50" charset="-128"/>
              </a:rPr>
              <a:t>　　電子メール：</a:t>
            </a:r>
            <a:r>
              <a:rPr lang="en-US" altLang="ja-JP" sz="1400" dirty="0" smtClean="0">
                <a:latin typeface="メイリオ" pitchFamily="50" charset="-128"/>
                <a:ea typeface="メイリオ" pitchFamily="50" charset="-128"/>
                <a:cs typeface="メイリオ" pitchFamily="50" charset="-128"/>
              </a:rPr>
              <a:t>sou.orii@neri.or.jp</a:t>
            </a:r>
          </a:p>
        </p:txBody>
      </p:sp>
      <p:graphicFrame>
        <p:nvGraphicFramePr>
          <p:cNvPr id="5" name="表 4"/>
          <p:cNvGraphicFramePr>
            <a:graphicFrameLocks noGrp="1"/>
          </p:cNvGraphicFramePr>
          <p:nvPr>
            <p:extLst>
              <p:ext uri="{D42A27DB-BD31-4B8C-83A1-F6EECF244321}">
                <p14:modId xmlns:p14="http://schemas.microsoft.com/office/powerpoint/2010/main" val="3053022253"/>
              </p:ext>
            </p:extLst>
          </p:nvPr>
        </p:nvGraphicFramePr>
        <p:xfrm>
          <a:off x="221234" y="3992026"/>
          <a:ext cx="7002196" cy="2103120"/>
        </p:xfrm>
        <a:graphic>
          <a:graphicData uri="http://schemas.openxmlformats.org/drawingml/2006/table">
            <a:tbl>
              <a:tblPr firstRow="1" bandRow="1">
                <a:tableStyleId>{2D5ABB26-0587-4C30-8999-92F81FD0307C}</a:tableStyleId>
              </a:tblPr>
              <a:tblGrid>
                <a:gridCol w="3501098"/>
                <a:gridCol w="3501098"/>
              </a:tblGrid>
              <a:tr h="197768">
                <a:tc>
                  <a:txBody>
                    <a:bodyPr/>
                    <a:lstStyle/>
                    <a:p>
                      <a:r>
                        <a:rPr kumimoji="1" lang="ja-JP" altLang="en-US" sz="1200" dirty="0" smtClean="0">
                          <a:latin typeface="メイリオ" pitchFamily="50" charset="-128"/>
                          <a:ea typeface="メイリオ" pitchFamily="50" charset="-128"/>
                          <a:cs typeface="メイリオ" pitchFamily="50" charset="-128"/>
                        </a:rPr>
                        <a:t>①</a:t>
                      </a:r>
                      <a:r>
                        <a:rPr kumimoji="1" lang="en-US" altLang="ja-JP" sz="1200" dirty="0" smtClean="0">
                          <a:latin typeface="メイリオ" pitchFamily="50" charset="-128"/>
                          <a:ea typeface="メイリオ" pitchFamily="50" charset="-128"/>
                          <a:cs typeface="メイリオ" pitchFamily="50" charset="-128"/>
                        </a:rPr>
                        <a:t>【</a:t>
                      </a:r>
                      <a:r>
                        <a:rPr kumimoji="1" lang="ja-JP" altLang="en-US" sz="1200" dirty="0" smtClean="0">
                          <a:latin typeface="メイリオ" pitchFamily="50" charset="-128"/>
                          <a:ea typeface="メイリオ" pitchFamily="50" charset="-128"/>
                          <a:cs typeface="メイリオ" pitchFamily="50" charset="-128"/>
                        </a:rPr>
                        <a:t>代表者様</a:t>
                      </a:r>
                      <a:r>
                        <a:rPr kumimoji="1" lang="en-US" altLang="ja-JP" sz="1200" dirty="0" smtClean="0">
                          <a:latin typeface="メイリオ" pitchFamily="50" charset="-128"/>
                          <a:ea typeface="メイリオ" pitchFamily="50" charset="-128"/>
                          <a:cs typeface="メイリオ" pitchFamily="50" charset="-128"/>
                        </a:rPr>
                        <a:t>】</a:t>
                      </a:r>
                      <a:endParaRPr kumimoji="1" lang="ja-JP" altLang="en-US" sz="1200" dirty="0">
                        <a:latin typeface="メイリオ" pitchFamily="50" charset="-128"/>
                        <a:ea typeface="メイリオ" pitchFamily="50" charset="-128"/>
                        <a:cs typeface="メイリオ" pitchFamily="50" charset="-128"/>
                      </a:endParaRPr>
                    </a:p>
                  </a:txBody>
                  <a:tcPr>
                    <a:lnB w="2857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itchFamily="50" charset="-128"/>
                        <a:ea typeface="メイリオ" pitchFamily="50" charset="-128"/>
                        <a:cs typeface="メイリオ" pitchFamily="50" charset="-128"/>
                      </a:endParaRPr>
                    </a:p>
                  </a:txBody>
                  <a:tcPr>
                    <a:lnB w="28575" cap="flat" cmpd="sng" algn="ctr">
                      <a:solidFill>
                        <a:schemeClr val="tx1"/>
                      </a:solidFill>
                      <a:prstDash val="solid"/>
                      <a:round/>
                      <a:headEnd type="none" w="med" len="med"/>
                      <a:tailEnd type="none" w="med" len="med"/>
                    </a:lnB>
                  </a:tcPr>
                </a:tc>
              </a:tr>
              <a:tr h="370840">
                <a:tc>
                  <a:txBody>
                    <a:bodyPr/>
                    <a:lstStyle/>
                    <a:p>
                      <a:endParaRPr kumimoji="1" lang="en-US" altLang="ja-JP" sz="1200" dirty="0" smtClean="0">
                        <a:latin typeface="メイリオ" pitchFamily="50" charset="-128"/>
                        <a:ea typeface="メイリオ" pitchFamily="50" charset="-128"/>
                        <a:cs typeface="メイリオ" pitchFamily="50" charset="-128"/>
                      </a:endParaRPr>
                    </a:p>
                    <a:p>
                      <a:r>
                        <a:rPr kumimoji="1" lang="ja-JP" altLang="en-US" sz="1200" dirty="0" smtClean="0">
                          <a:latin typeface="メイリオ" pitchFamily="50" charset="-128"/>
                          <a:ea typeface="メイリオ" pitchFamily="50" charset="-128"/>
                          <a:cs typeface="メイリオ" pitchFamily="50" charset="-128"/>
                        </a:rPr>
                        <a:t>お名前　　　　　　　　　　　　　（男・女）</a:t>
                      </a:r>
                      <a:endParaRPr kumimoji="1" lang="ja-JP" altLang="en-US" sz="1200" dirty="0">
                        <a:latin typeface="メイリオ" pitchFamily="50" charset="-128"/>
                        <a:ea typeface="メイリオ" pitchFamily="50" charset="-128"/>
                        <a:cs typeface="メイリオ" pitchFamily="50" charset="-128"/>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メイリオ" pitchFamily="50" charset="-128"/>
                          <a:ea typeface="メイリオ" pitchFamily="50" charset="-128"/>
                          <a:cs typeface="メイリオ" pitchFamily="50" charset="-128"/>
                        </a:rPr>
                        <a:t>ご年齢</a:t>
                      </a:r>
                      <a:endParaRPr kumimoji="1" lang="en-US" altLang="ja-JP" sz="1200" dirty="0" smtClean="0">
                        <a:latin typeface="メイリオ" pitchFamily="50" charset="-128"/>
                        <a:ea typeface="メイリオ" pitchFamily="50" charset="-128"/>
                        <a:cs typeface="メイリオ" pitchFamily="50" charset="-128"/>
                      </a:endParaRPr>
                    </a:p>
                    <a:p>
                      <a:r>
                        <a:rPr kumimoji="1" lang="en-US" altLang="ja-JP" sz="1200" dirty="0" smtClean="0">
                          <a:latin typeface="メイリオ" pitchFamily="50" charset="-128"/>
                          <a:ea typeface="メイリオ" pitchFamily="50" charset="-128"/>
                          <a:cs typeface="メイリオ" pitchFamily="50" charset="-128"/>
                        </a:rPr>
                        <a:t>20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30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40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50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60</a:t>
                      </a:r>
                      <a:r>
                        <a:rPr kumimoji="1" lang="ja-JP" altLang="en-US" sz="1200" dirty="0" smtClean="0">
                          <a:latin typeface="メイリオ" pitchFamily="50" charset="-128"/>
                          <a:ea typeface="メイリオ" pitchFamily="50" charset="-128"/>
                          <a:cs typeface="メイリオ" pitchFamily="50" charset="-128"/>
                        </a:rPr>
                        <a:t>代以上</a:t>
                      </a:r>
                      <a:endParaRPr kumimoji="1" lang="ja-JP" altLang="en-US" sz="1200" dirty="0">
                        <a:latin typeface="メイリオ" pitchFamily="50" charset="-128"/>
                        <a:ea typeface="メイリオ" pitchFamily="50" charset="-128"/>
                        <a:cs typeface="メイリオ" pitchFamily="50" charset="-128"/>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200" dirty="0" smtClean="0">
                          <a:latin typeface="メイリオ" pitchFamily="50" charset="-128"/>
                          <a:ea typeface="メイリオ" pitchFamily="50" charset="-128"/>
                          <a:cs typeface="メイリオ" pitchFamily="50" charset="-128"/>
                        </a:rPr>
                        <a:t>　　　〒　　　</a:t>
                      </a:r>
                      <a:r>
                        <a:rPr kumimoji="1" lang="en-US" altLang="ja-JP" sz="1200" dirty="0" smtClean="0">
                          <a:latin typeface="メイリオ" pitchFamily="50" charset="-128"/>
                          <a:ea typeface="メイリオ" pitchFamily="50" charset="-128"/>
                          <a:cs typeface="メイリオ" pitchFamily="50" charset="-128"/>
                        </a:rPr>
                        <a:t>―</a:t>
                      </a:r>
                    </a:p>
                    <a:p>
                      <a:r>
                        <a:rPr kumimoji="1" lang="ja-JP" altLang="en-US" sz="1200" dirty="0" smtClean="0">
                          <a:latin typeface="メイリオ" pitchFamily="50" charset="-128"/>
                          <a:ea typeface="メイリオ" pitchFamily="50" charset="-128"/>
                          <a:cs typeface="メイリオ" pitchFamily="50" charset="-128"/>
                        </a:rPr>
                        <a:t>住所</a:t>
                      </a:r>
                      <a:endParaRPr kumimoji="1" lang="ja-JP" altLang="en-US" sz="1200" dirty="0">
                        <a:latin typeface="メイリオ" pitchFamily="50" charset="-128"/>
                        <a:ea typeface="メイリオ" pitchFamily="50" charset="-128"/>
                        <a:cs typeface="メイリオ" pitchFamily="50" charset="-128"/>
                      </a:endParaRPr>
                    </a:p>
                  </a:txBody>
                  <a:tcPr>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itchFamily="50" charset="-128"/>
                        <a:ea typeface="メイリオ" pitchFamily="50" charset="-128"/>
                        <a:cs typeface="メイリオ" pitchFamily="50" charset="-128"/>
                      </a:endParaRPr>
                    </a:p>
                  </a:txBody>
                  <a:tcP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200" dirty="0" smtClean="0">
                          <a:latin typeface="メイリオ" pitchFamily="50" charset="-128"/>
                          <a:ea typeface="メイリオ" pitchFamily="50" charset="-128"/>
                          <a:cs typeface="メイリオ" pitchFamily="50" charset="-128"/>
                        </a:rPr>
                        <a:t>電話番号</a:t>
                      </a:r>
                      <a:r>
                        <a:rPr kumimoji="1" lang="ja-JP" altLang="en-US" sz="1000" dirty="0" smtClean="0">
                          <a:latin typeface="メイリオ" pitchFamily="50" charset="-128"/>
                          <a:ea typeface="メイリオ" pitchFamily="50" charset="-128"/>
                          <a:cs typeface="メイリオ" pitchFamily="50" charset="-128"/>
                        </a:rPr>
                        <a:t>（お申込後確認の電話をさせていただきます）</a:t>
                      </a:r>
                      <a:endParaRPr kumimoji="1" lang="ja-JP" altLang="en-US" sz="1200" dirty="0">
                        <a:latin typeface="メイリオ" pitchFamily="50" charset="-128"/>
                        <a:ea typeface="メイリオ" pitchFamily="50" charset="-128"/>
                        <a:cs typeface="メイリオ" pitchFamily="50" charset="-128"/>
                      </a:endParaRPr>
                    </a:p>
                  </a:txBody>
                  <a:tcPr>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latin typeface="メイリオ" pitchFamily="50" charset="-128"/>
                          <a:ea typeface="メイリオ" pitchFamily="50" charset="-128"/>
                          <a:cs typeface="メイリオ" pitchFamily="50" charset="-128"/>
                        </a:rPr>
                        <a:t>FAX</a:t>
                      </a:r>
                      <a:r>
                        <a:rPr kumimoji="1" lang="ja-JP" altLang="en-US" sz="1200" dirty="0" smtClean="0">
                          <a:latin typeface="メイリオ" pitchFamily="50" charset="-128"/>
                          <a:ea typeface="メイリオ" pitchFamily="50" charset="-128"/>
                          <a:cs typeface="メイリオ" pitchFamily="50" charset="-128"/>
                        </a:rPr>
                        <a:t>番号又は</a:t>
                      </a:r>
                      <a:endParaRPr kumimoji="1" lang="en-US" altLang="ja-JP" sz="1200" dirty="0" smtClean="0">
                        <a:latin typeface="メイリオ" pitchFamily="50" charset="-128"/>
                        <a:ea typeface="メイリオ" pitchFamily="50" charset="-128"/>
                        <a:cs typeface="メイリオ" pitchFamily="50" charset="-128"/>
                      </a:endParaRPr>
                    </a:p>
                    <a:p>
                      <a:r>
                        <a:rPr kumimoji="1" lang="ja-JP" altLang="en-US" sz="1200" dirty="0" smtClean="0">
                          <a:latin typeface="メイリオ" pitchFamily="50" charset="-128"/>
                          <a:ea typeface="メイリオ" pitchFamily="50" charset="-128"/>
                          <a:cs typeface="メイリオ" pitchFamily="50" charset="-128"/>
                        </a:rPr>
                        <a:t>メールアドレス</a:t>
                      </a:r>
                      <a:endParaRPr kumimoji="1" lang="ja-JP" altLang="en-US" sz="1200" dirty="0">
                        <a:latin typeface="メイリオ" pitchFamily="50" charset="-128"/>
                        <a:ea typeface="メイリオ" pitchFamily="50" charset="-128"/>
                        <a:cs typeface="メイリオ" pitchFamily="50" charset="-128"/>
                      </a:endParaRPr>
                    </a:p>
                  </a:txBody>
                  <a:tcP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latin typeface="メイリオ" pitchFamily="50" charset="-128"/>
                          <a:ea typeface="メイリオ" pitchFamily="50" charset="-128"/>
                          <a:cs typeface="メイリオ" pitchFamily="50" charset="-128"/>
                        </a:rPr>
                        <a:t>※</a:t>
                      </a:r>
                      <a:r>
                        <a:rPr kumimoji="1" lang="ja-JP" altLang="en-US" sz="1200" dirty="0" smtClean="0">
                          <a:latin typeface="メイリオ" pitchFamily="50" charset="-128"/>
                          <a:ea typeface="メイリオ" pitchFamily="50" charset="-128"/>
                          <a:cs typeface="メイリオ" pitchFamily="50" charset="-128"/>
                        </a:rPr>
                        <a:t>長野駅まで長電を利用される方のみ</a:t>
                      </a:r>
                      <a:endParaRPr kumimoji="1" lang="en-US" altLang="ja-JP" sz="1200" dirty="0" smtClean="0">
                        <a:latin typeface="メイリオ" pitchFamily="50" charset="-128"/>
                        <a:ea typeface="メイリオ" pitchFamily="50" charset="-128"/>
                        <a:cs typeface="メイリオ" pitchFamily="50" charset="-128"/>
                      </a:endParaRPr>
                    </a:p>
                    <a:p>
                      <a:r>
                        <a:rPr kumimoji="1" lang="ja-JP" altLang="en-US" sz="1200" dirty="0" smtClean="0">
                          <a:latin typeface="メイリオ" pitchFamily="50" charset="-128"/>
                          <a:ea typeface="メイリオ" pitchFamily="50" charset="-128"/>
                          <a:cs typeface="メイリオ" pitchFamily="50" charset="-128"/>
                        </a:rPr>
                        <a:t>乗車駅</a:t>
                      </a:r>
                      <a:endParaRPr kumimoji="1" lang="ja-JP" altLang="en-US" sz="1200" dirty="0">
                        <a:latin typeface="メイリオ" pitchFamily="50" charset="-128"/>
                        <a:ea typeface="メイリオ" pitchFamily="50" charset="-128"/>
                        <a:cs typeface="メイリオ" pitchFamily="50" charset="-128"/>
                      </a:endParaRPr>
                    </a:p>
                  </a:txBody>
                  <a:tcPr>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200" dirty="0" smtClean="0">
                          <a:latin typeface="メイリオ" pitchFamily="50" charset="-128"/>
                          <a:ea typeface="メイリオ" pitchFamily="50" charset="-128"/>
                          <a:cs typeface="メイリオ" pitchFamily="50" charset="-128"/>
                        </a:rPr>
                        <a:t>他参加者との相席の可否</a:t>
                      </a:r>
                      <a:endParaRPr kumimoji="1" lang="en-US" altLang="ja-JP" sz="1200" dirty="0" smtClean="0">
                        <a:latin typeface="メイリオ" pitchFamily="50" charset="-128"/>
                        <a:ea typeface="メイリオ" pitchFamily="50" charset="-128"/>
                        <a:cs typeface="メイリオ" pitchFamily="50" charset="-128"/>
                      </a:endParaRPr>
                    </a:p>
                    <a:p>
                      <a:r>
                        <a:rPr kumimoji="1" lang="ja-JP" altLang="en-US" sz="1200" dirty="0" smtClean="0">
                          <a:latin typeface="メイリオ" pitchFamily="50" charset="-128"/>
                          <a:ea typeface="メイリオ" pitchFamily="50" charset="-128"/>
                          <a:cs typeface="メイリオ" pitchFamily="50" charset="-128"/>
                        </a:rPr>
                        <a:t>　　　　　　　　　　　　　可　　・　　不可</a:t>
                      </a:r>
                      <a:endParaRPr kumimoji="1" lang="ja-JP" altLang="en-US" sz="1200" dirty="0">
                        <a:latin typeface="メイリオ" pitchFamily="50" charset="-128"/>
                        <a:ea typeface="メイリオ" pitchFamily="50" charset="-128"/>
                        <a:cs typeface="メイリオ" pitchFamily="50" charset="-128"/>
                      </a:endParaRPr>
                    </a:p>
                  </a:txBody>
                  <a:tcP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9" name="タイトル 1"/>
          <p:cNvSpPr txBox="1">
            <a:spLocks/>
          </p:cNvSpPr>
          <p:nvPr/>
        </p:nvSpPr>
        <p:spPr>
          <a:xfrm>
            <a:off x="720353" y="9919270"/>
            <a:ext cx="6161566" cy="467491"/>
          </a:xfrm>
          <a:prstGeom prst="rect">
            <a:avLst/>
          </a:prstGeom>
        </p:spPr>
        <p:txBody>
          <a:bodyPr vert="horz" wrap="square" lIns="97210" tIns="48605" rIns="97210" bIns="48605" rtlCol="0" anchor="t">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200" u="sng" dirty="0">
                <a:solidFill>
                  <a:srgbClr val="FF0000"/>
                </a:solidFill>
                <a:latin typeface="メイリオ" pitchFamily="50" charset="-128"/>
                <a:ea typeface="メイリオ" pitchFamily="50" charset="-128"/>
                <a:cs typeface="メイリオ" pitchFamily="50" charset="-128"/>
              </a:rPr>
              <a:t>※</a:t>
            </a:r>
            <a:r>
              <a:rPr lang="ja-JP" altLang="en-US" sz="1200" u="sng" dirty="0" smtClean="0">
                <a:solidFill>
                  <a:srgbClr val="FF0000"/>
                </a:solidFill>
                <a:latin typeface="メイリオ" pitchFamily="50" charset="-128"/>
                <a:ea typeface="メイリオ" pitchFamily="50" charset="-128"/>
                <a:cs typeface="メイリオ" pitchFamily="50" charset="-128"/>
              </a:rPr>
              <a:t>座席の都合上、</a:t>
            </a:r>
            <a:r>
              <a:rPr lang="ja-JP" altLang="en-US" sz="1200" b="1" u="sng" dirty="0" smtClean="0">
                <a:solidFill>
                  <a:srgbClr val="FF0000"/>
                </a:solidFill>
                <a:latin typeface="メイリオ" pitchFamily="50" charset="-128"/>
                <a:ea typeface="メイリオ" pitchFamily="50" charset="-128"/>
                <a:cs typeface="メイリオ" pitchFamily="50" charset="-128"/>
              </a:rPr>
              <a:t>原則２名</a:t>
            </a:r>
            <a:r>
              <a:rPr lang="ja-JP" altLang="en-US" sz="1200" b="1" u="sng" dirty="0">
                <a:solidFill>
                  <a:srgbClr val="FF0000"/>
                </a:solidFill>
                <a:latin typeface="メイリオ" pitchFamily="50" charset="-128"/>
                <a:ea typeface="メイリオ" pitchFamily="50" charset="-128"/>
                <a:cs typeface="メイリオ" pitchFamily="50" charset="-128"/>
              </a:rPr>
              <a:t>以上</a:t>
            </a:r>
            <a:r>
              <a:rPr lang="ja-JP" altLang="en-US" sz="1200" u="sng" dirty="0" smtClean="0">
                <a:solidFill>
                  <a:srgbClr val="FF0000"/>
                </a:solidFill>
                <a:latin typeface="メイリオ" pitchFamily="50" charset="-128"/>
                <a:ea typeface="メイリオ" pitchFamily="50" charset="-128"/>
                <a:cs typeface="メイリオ" pitchFamily="50" charset="-128"/>
              </a:rPr>
              <a:t>でお申し込みください。</a:t>
            </a:r>
            <a:r>
              <a:rPr lang="ja-JP" altLang="en-US" sz="1200" dirty="0">
                <a:latin typeface="メイリオ" pitchFamily="50" charset="-128"/>
                <a:ea typeface="メイリオ" pitchFamily="50" charset="-128"/>
                <a:cs typeface="メイリオ" pitchFamily="50" charset="-128"/>
              </a:rPr>
              <a:t> </a:t>
            </a:r>
            <a:endParaRPr lang="en-US" altLang="ja-JP" sz="1200" dirty="0" smtClean="0">
              <a:latin typeface="メイリオ" pitchFamily="50" charset="-128"/>
              <a:ea typeface="メイリオ" pitchFamily="50" charset="-128"/>
              <a:cs typeface="メイリオ" pitchFamily="50" charset="-128"/>
            </a:endParaRPr>
          </a:p>
          <a:p>
            <a:r>
              <a:rPr lang="ja-JP" altLang="en-US" sz="1100" dirty="0" smtClean="0">
                <a:latin typeface="メイリオ" pitchFamily="50" charset="-128"/>
                <a:ea typeface="メイリオ" pitchFamily="50" charset="-128"/>
                <a:cs typeface="メイリオ" pitchFamily="50" charset="-128"/>
              </a:rPr>
              <a:t>１名</a:t>
            </a:r>
            <a:r>
              <a:rPr lang="ja-JP" altLang="en-US" sz="1100" dirty="0">
                <a:latin typeface="メイリオ" pitchFamily="50" charset="-128"/>
                <a:ea typeface="メイリオ" pitchFamily="50" charset="-128"/>
                <a:cs typeface="メイリオ" pitchFamily="50" charset="-128"/>
              </a:rPr>
              <a:t>での</a:t>
            </a:r>
            <a:r>
              <a:rPr lang="ja-JP" altLang="en-US" sz="1100" dirty="0" smtClean="0">
                <a:latin typeface="メイリオ" pitchFamily="50" charset="-128"/>
                <a:ea typeface="メイリオ" pitchFamily="50" charset="-128"/>
                <a:cs typeface="メイリオ" pitchFamily="50" charset="-128"/>
              </a:rPr>
              <a:t>お申し込み</a:t>
            </a:r>
            <a:r>
              <a:rPr lang="ja-JP" altLang="en-US" sz="1100" dirty="0">
                <a:latin typeface="メイリオ" pitchFamily="50" charset="-128"/>
                <a:ea typeface="メイリオ" pitchFamily="50" charset="-128"/>
                <a:cs typeface="メイリオ" pitchFamily="50" charset="-128"/>
              </a:rPr>
              <a:t>の</a:t>
            </a:r>
            <a:r>
              <a:rPr lang="ja-JP" altLang="en-US" sz="1100" dirty="0" smtClean="0">
                <a:latin typeface="メイリオ" pitchFamily="50" charset="-128"/>
                <a:ea typeface="メイリオ" pitchFamily="50" charset="-128"/>
                <a:cs typeface="メイリオ" pitchFamily="50" charset="-128"/>
              </a:rPr>
              <a:t>場合</a:t>
            </a:r>
            <a:r>
              <a:rPr lang="ja-JP" altLang="en-US" sz="1100" dirty="0">
                <a:latin typeface="メイリオ" pitchFamily="50" charset="-128"/>
                <a:ea typeface="メイリオ" pitchFamily="50" charset="-128"/>
                <a:cs typeface="メイリオ" pitchFamily="50" charset="-128"/>
              </a:rPr>
              <a:t>は相席となります。</a:t>
            </a:r>
            <a:endParaRPr lang="en-US" altLang="ja-JP" sz="1100" u="sng" dirty="0" smtClean="0">
              <a:solidFill>
                <a:srgbClr val="FF0000"/>
              </a:solidFill>
              <a:latin typeface="メイリオ" pitchFamily="50" charset="-128"/>
              <a:ea typeface="メイリオ" pitchFamily="50" charset="-128"/>
              <a:cs typeface="メイリオ"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866558454"/>
              </p:ext>
            </p:extLst>
          </p:nvPr>
        </p:nvGraphicFramePr>
        <p:xfrm>
          <a:off x="221234" y="7465178"/>
          <a:ext cx="7002196" cy="1188720"/>
        </p:xfrm>
        <a:graphic>
          <a:graphicData uri="http://schemas.openxmlformats.org/drawingml/2006/table">
            <a:tbl>
              <a:tblPr firstRow="1" bandRow="1">
                <a:tableStyleId>{2D5ABB26-0587-4C30-8999-92F81FD0307C}</a:tableStyleId>
              </a:tblPr>
              <a:tblGrid>
                <a:gridCol w="3501098"/>
                <a:gridCol w="3501098"/>
              </a:tblGrid>
              <a:tr h="197768">
                <a:tc>
                  <a:txBody>
                    <a:bodyPr/>
                    <a:lstStyle/>
                    <a:p>
                      <a:r>
                        <a:rPr kumimoji="1" lang="ja-JP" altLang="en-US" sz="1200" dirty="0" smtClean="0">
                          <a:latin typeface="メイリオ" pitchFamily="50" charset="-128"/>
                          <a:ea typeface="メイリオ" pitchFamily="50" charset="-128"/>
                          <a:cs typeface="メイリオ" pitchFamily="50" charset="-128"/>
                        </a:rPr>
                        <a:t>③</a:t>
                      </a:r>
                      <a:r>
                        <a:rPr kumimoji="1" lang="en-US" altLang="ja-JP" sz="1200" dirty="0" smtClean="0">
                          <a:latin typeface="メイリオ" pitchFamily="50" charset="-128"/>
                          <a:ea typeface="メイリオ" pitchFamily="50" charset="-128"/>
                          <a:cs typeface="メイリオ" pitchFamily="50" charset="-128"/>
                        </a:rPr>
                        <a:t>【</a:t>
                      </a:r>
                      <a:r>
                        <a:rPr kumimoji="1" lang="ja-JP" altLang="en-US" sz="1200" dirty="0" smtClean="0">
                          <a:latin typeface="メイリオ" pitchFamily="50" charset="-128"/>
                          <a:ea typeface="メイリオ" pitchFamily="50" charset="-128"/>
                          <a:cs typeface="メイリオ" pitchFamily="50" charset="-128"/>
                        </a:rPr>
                        <a:t>同乗者様</a:t>
                      </a:r>
                      <a:r>
                        <a:rPr kumimoji="1" lang="en-US" altLang="ja-JP" sz="1200" dirty="0" smtClean="0">
                          <a:latin typeface="メイリオ" pitchFamily="50" charset="-128"/>
                          <a:ea typeface="メイリオ" pitchFamily="50" charset="-128"/>
                          <a:cs typeface="メイリオ" pitchFamily="50" charset="-128"/>
                        </a:rPr>
                        <a:t>】</a:t>
                      </a:r>
                      <a:endParaRPr kumimoji="1" lang="ja-JP" altLang="en-US" sz="1200" dirty="0">
                        <a:latin typeface="メイリオ" pitchFamily="50" charset="-128"/>
                        <a:ea typeface="メイリオ" pitchFamily="50" charset="-128"/>
                        <a:cs typeface="メイリオ" pitchFamily="50" charset="-128"/>
                      </a:endParaRPr>
                    </a:p>
                  </a:txBody>
                  <a:tcPr>
                    <a:lnB w="2857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itchFamily="50" charset="-128"/>
                        <a:ea typeface="メイリオ" pitchFamily="50" charset="-128"/>
                        <a:cs typeface="メイリオ" pitchFamily="50" charset="-128"/>
                      </a:endParaRPr>
                    </a:p>
                  </a:txBody>
                  <a:tcPr>
                    <a:lnB w="28575" cap="flat" cmpd="sng" algn="ctr">
                      <a:solidFill>
                        <a:schemeClr val="tx1"/>
                      </a:solidFill>
                      <a:prstDash val="solid"/>
                      <a:round/>
                      <a:headEnd type="none" w="med" len="med"/>
                      <a:tailEnd type="none" w="med" len="med"/>
                    </a:lnB>
                  </a:tcPr>
                </a:tc>
              </a:tr>
              <a:tr h="370840">
                <a:tc>
                  <a:txBody>
                    <a:bodyPr/>
                    <a:lstStyle/>
                    <a:p>
                      <a:endParaRPr kumimoji="1" lang="en-US" altLang="ja-JP" sz="1200" dirty="0" smtClean="0">
                        <a:latin typeface="メイリオ" pitchFamily="50" charset="-128"/>
                        <a:ea typeface="メイリオ" pitchFamily="50" charset="-128"/>
                        <a:cs typeface="メイリオ" pitchFamily="50" charset="-128"/>
                      </a:endParaRPr>
                    </a:p>
                    <a:p>
                      <a:pPr marL="0" marR="0" indent="0" algn="l" defTabSz="972099"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itchFamily="50" charset="-128"/>
                          <a:ea typeface="メイリオ" pitchFamily="50" charset="-128"/>
                          <a:cs typeface="メイリオ" pitchFamily="50" charset="-128"/>
                        </a:rPr>
                        <a:t>お名前　　　　　　　　　　　　　（男・女）</a:t>
                      </a: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メイリオ" pitchFamily="50" charset="-128"/>
                          <a:ea typeface="メイリオ" pitchFamily="50" charset="-128"/>
                          <a:cs typeface="メイリオ" pitchFamily="50" charset="-128"/>
                        </a:rPr>
                        <a:t>ご年齢</a:t>
                      </a:r>
                      <a:endParaRPr kumimoji="1" lang="en-US" altLang="ja-JP" sz="1200" dirty="0" smtClean="0">
                        <a:latin typeface="メイリオ" pitchFamily="50" charset="-128"/>
                        <a:ea typeface="メイリオ" pitchFamily="50" charset="-128"/>
                        <a:cs typeface="メイリオ" pitchFamily="50" charset="-128"/>
                      </a:endParaRPr>
                    </a:p>
                    <a:p>
                      <a:r>
                        <a:rPr kumimoji="1" lang="en-US" altLang="ja-JP" sz="1200" dirty="0" smtClean="0">
                          <a:latin typeface="メイリオ" pitchFamily="50" charset="-128"/>
                          <a:ea typeface="メイリオ" pitchFamily="50" charset="-128"/>
                          <a:cs typeface="メイリオ" pitchFamily="50" charset="-128"/>
                        </a:rPr>
                        <a:t>20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30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40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50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60</a:t>
                      </a:r>
                      <a:r>
                        <a:rPr kumimoji="1" lang="ja-JP" altLang="en-US" sz="1200" dirty="0" smtClean="0">
                          <a:latin typeface="メイリオ" pitchFamily="50" charset="-128"/>
                          <a:ea typeface="メイリオ" pitchFamily="50" charset="-128"/>
                          <a:cs typeface="メイリオ" pitchFamily="50" charset="-128"/>
                        </a:rPr>
                        <a:t>代以上</a:t>
                      </a: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200" dirty="0" smtClean="0">
                          <a:latin typeface="メイリオ" pitchFamily="50" charset="-128"/>
                          <a:ea typeface="メイリオ" pitchFamily="50" charset="-128"/>
                          <a:cs typeface="メイリオ" pitchFamily="50" charset="-128"/>
                        </a:rPr>
                        <a:t>　　　〒　　　</a:t>
                      </a:r>
                      <a:r>
                        <a:rPr kumimoji="1" lang="en-US" altLang="ja-JP" sz="1200" dirty="0" smtClean="0">
                          <a:latin typeface="メイリオ" pitchFamily="50" charset="-128"/>
                          <a:ea typeface="メイリオ" pitchFamily="50" charset="-128"/>
                          <a:cs typeface="メイリオ" pitchFamily="50" charset="-128"/>
                        </a:rPr>
                        <a:t>―</a:t>
                      </a:r>
                    </a:p>
                    <a:p>
                      <a:r>
                        <a:rPr kumimoji="1" lang="ja-JP" altLang="en-US" sz="1200" dirty="0" smtClean="0">
                          <a:latin typeface="メイリオ" pitchFamily="50" charset="-128"/>
                          <a:ea typeface="メイリオ" pitchFamily="50" charset="-128"/>
                          <a:cs typeface="メイリオ" pitchFamily="50" charset="-128"/>
                        </a:rPr>
                        <a:t>住所</a:t>
                      </a:r>
                      <a:endParaRPr kumimoji="1" lang="ja-JP" altLang="en-US" sz="1200" dirty="0">
                        <a:latin typeface="メイリオ" pitchFamily="50" charset="-128"/>
                        <a:ea typeface="メイリオ" pitchFamily="50" charset="-128"/>
                        <a:cs typeface="メイリオ" pitchFamily="50" charset="-128"/>
                      </a:endParaRPr>
                    </a:p>
                  </a:txBody>
                  <a:tcPr>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sz="1200" dirty="0" smtClean="0">
                          <a:latin typeface="メイリオ" pitchFamily="50" charset="-128"/>
                          <a:ea typeface="メイリオ" pitchFamily="50" charset="-128"/>
                          <a:cs typeface="メイリオ" pitchFamily="50" charset="-128"/>
                        </a:rPr>
                        <a:t>※</a:t>
                      </a:r>
                      <a:r>
                        <a:rPr kumimoji="1" lang="ja-JP" altLang="en-US" sz="1200" dirty="0" smtClean="0">
                          <a:solidFill>
                            <a:srgbClr val="C00000"/>
                          </a:solidFill>
                          <a:latin typeface="メイリオ" pitchFamily="50" charset="-128"/>
                          <a:ea typeface="メイリオ" pitchFamily="50" charset="-128"/>
                          <a:cs typeface="メイリオ" pitchFamily="50" charset="-128"/>
                        </a:rPr>
                        <a:t>長野駅</a:t>
                      </a:r>
                      <a:r>
                        <a:rPr kumimoji="1" lang="ja-JP" altLang="en-US" sz="1200" dirty="0" smtClean="0">
                          <a:latin typeface="メイリオ" pitchFamily="50" charset="-128"/>
                          <a:ea typeface="メイリオ" pitchFamily="50" charset="-128"/>
                          <a:cs typeface="メイリオ" pitchFamily="50" charset="-128"/>
                        </a:rPr>
                        <a:t>まで長電を利用される方のみ</a:t>
                      </a:r>
                      <a:endParaRPr kumimoji="1" lang="en-US" altLang="ja-JP" sz="1200" dirty="0" smtClean="0">
                        <a:latin typeface="メイリオ" pitchFamily="50" charset="-128"/>
                        <a:ea typeface="メイリオ" pitchFamily="50" charset="-128"/>
                        <a:cs typeface="メイリオ" pitchFamily="50" charset="-128"/>
                      </a:endParaRPr>
                    </a:p>
                    <a:p>
                      <a:r>
                        <a:rPr kumimoji="1" lang="ja-JP" altLang="en-US" sz="1200" dirty="0" smtClean="0">
                          <a:latin typeface="メイリオ" pitchFamily="50" charset="-128"/>
                          <a:ea typeface="メイリオ" pitchFamily="50" charset="-128"/>
                          <a:cs typeface="メイリオ" pitchFamily="50" charset="-128"/>
                        </a:rPr>
                        <a:t>乗車駅</a:t>
                      </a:r>
                    </a:p>
                  </a:txBody>
                  <a:tcP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028833456"/>
              </p:ext>
            </p:extLst>
          </p:nvPr>
        </p:nvGraphicFramePr>
        <p:xfrm>
          <a:off x="221234" y="8744554"/>
          <a:ext cx="7002196" cy="1188720"/>
        </p:xfrm>
        <a:graphic>
          <a:graphicData uri="http://schemas.openxmlformats.org/drawingml/2006/table">
            <a:tbl>
              <a:tblPr firstRow="1" bandRow="1">
                <a:tableStyleId>{2D5ABB26-0587-4C30-8999-92F81FD0307C}</a:tableStyleId>
              </a:tblPr>
              <a:tblGrid>
                <a:gridCol w="3501098"/>
                <a:gridCol w="3501098"/>
              </a:tblGrid>
              <a:tr h="197768">
                <a:tc>
                  <a:txBody>
                    <a:bodyPr/>
                    <a:lstStyle/>
                    <a:p>
                      <a:r>
                        <a:rPr kumimoji="1" lang="ja-JP" altLang="en-US" sz="1200" dirty="0" smtClean="0">
                          <a:latin typeface="メイリオ" pitchFamily="50" charset="-128"/>
                          <a:ea typeface="メイリオ" pitchFamily="50" charset="-128"/>
                          <a:cs typeface="メイリオ" pitchFamily="50" charset="-128"/>
                        </a:rPr>
                        <a:t>④</a:t>
                      </a:r>
                      <a:r>
                        <a:rPr kumimoji="1" lang="en-US" altLang="ja-JP" sz="1200" dirty="0" smtClean="0">
                          <a:latin typeface="メイリオ" pitchFamily="50" charset="-128"/>
                          <a:ea typeface="メイリオ" pitchFamily="50" charset="-128"/>
                          <a:cs typeface="メイリオ" pitchFamily="50" charset="-128"/>
                        </a:rPr>
                        <a:t>【</a:t>
                      </a:r>
                      <a:r>
                        <a:rPr kumimoji="1" lang="ja-JP" altLang="en-US" sz="1200" dirty="0" smtClean="0">
                          <a:latin typeface="メイリオ" pitchFamily="50" charset="-128"/>
                          <a:ea typeface="メイリオ" pitchFamily="50" charset="-128"/>
                          <a:cs typeface="メイリオ" pitchFamily="50" charset="-128"/>
                        </a:rPr>
                        <a:t>同乗者様</a:t>
                      </a:r>
                      <a:r>
                        <a:rPr kumimoji="1" lang="en-US" altLang="ja-JP" sz="1200" dirty="0" smtClean="0">
                          <a:latin typeface="メイリオ" pitchFamily="50" charset="-128"/>
                          <a:ea typeface="メイリオ" pitchFamily="50" charset="-128"/>
                          <a:cs typeface="メイリオ" pitchFamily="50" charset="-128"/>
                        </a:rPr>
                        <a:t>】</a:t>
                      </a:r>
                      <a:endParaRPr kumimoji="1" lang="ja-JP" altLang="en-US" sz="1200" dirty="0">
                        <a:latin typeface="メイリオ" pitchFamily="50" charset="-128"/>
                        <a:ea typeface="メイリオ" pitchFamily="50" charset="-128"/>
                        <a:cs typeface="メイリオ" pitchFamily="50" charset="-128"/>
                      </a:endParaRPr>
                    </a:p>
                  </a:txBody>
                  <a:tcPr>
                    <a:lnB w="2857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itchFamily="50" charset="-128"/>
                        <a:ea typeface="メイリオ" pitchFamily="50" charset="-128"/>
                        <a:cs typeface="メイリオ" pitchFamily="50" charset="-128"/>
                      </a:endParaRPr>
                    </a:p>
                  </a:txBody>
                  <a:tcPr>
                    <a:lnB w="28575" cap="flat" cmpd="sng" algn="ctr">
                      <a:solidFill>
                        <a:schemeClr val="tx1"/>
                      </a:solidFill>
                      <a:prstDash val="solid"/>
                      <a:round/>
                      <a:headEnd type="none" w="med" len="med"/>
                      <a:tailEnd type="none" w="med" len="med"/>
                    </a:lnB>
                  </a:tcPr>
                </a:tc>
              </a:tr>
              <a:tr h="370840">
                <a:tc>
                  <a:txBody>
                    <a:bodyPr/>
                    <a:lstStyle/>
                    <a:p>
                      <a:endParaRPr kumimoji="1" lang="en-US" altLang="ja-JP" sz="1200" dirty="0" smtClean="0">
                        <a:latin typeface="メイリオ" pitchFamily="50" charset="-128"/>
                        <a:ea typeface="メイリオ" pitchFamily="50" charset="-128"/>
                        <a:cs typeface="メイリオ" pitchFamily="50" charset="-128"/>
                      </a:endParaRPr>
                    </a:p>
                    <a:p>
                      <a:pPr marL="0" marR="0" indent="0" algn="l" defTabSz="972099"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itchFamily="50" charset="-128"/>
                          <a:ea typeface="メイリオ" pitchFamily="50" charset="-128"/>
                          <a:cs typeface="メイリオ" pitchFamily="50" charset="-128"/>
                        </a:rPr>
                        <a:t>お名前　　　　　　　　　　　　　（男・女）</a:t>
                      </a: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メイリオ" pitchFamily="50" charset="-128"/>
                          <a:ea typeface="メイリオ" pitchFamily="50" charset="-128"/>
                          <a:cs typeface="メイリオ" pitchFamily="50" charset="-128"/>
                        </a:rPr>
                        <a:t>ご年齢</a:t>
                      </a:r>
                      <a:endParaRPr kumimoji="1" lang="en-US" altLang="ja-JP" sz="1200" dirty="0" smtClean="0">
                        <a:latin typeface="メイリオ" pitchFamily="50" charset="-128"/>
                        <a:ea typeface="メイリオ" pitchFamily="50" charset="-128"/>
                        <a:cs typeface="メイリオ" pitchFamily="50" charset="-128"/>
                      </a:endParaRPr>
                    </a:p>
                    <a:p>
                      <a:r>
                        <a:rPr kumimoji="1" lang="en-US" altLang="ja-JP" sz="1200" dirty="0" smtClean="0">
                          <a:latin typeface="メイリオ" pitchFamily="50" charset="-128"/>
                          <a:ea typeface="メイリオ" pitchFamily="50" charset="-128"/>
                          <a:cs typeface="メイリオ" pitchFamily="50" charset="-128"/>
                        </a:rPr>
                        <a:t>20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30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40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50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60</a:t>
                      </a:r>
                      <a:r>
                        <a:rPr kumimoji="1" lang="ja-JP" altLang="en-US" sz="1200" dirty="0" smtClean="0">
                          <a:latin typeface="メイリオ" pitchFamily="50" charset="-128"/>
                          <a:ea typeface="メイリオ" pitchFamily="50" charset="-128"/>
                          <a:cs typeface="メイリオ" pitchFamily="50" charset="-128"/>
                        </a:rPr>
                        <a:t>代以上</a:t>
                      </a: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200" dirty="0" smtClean="0">
                          <a:latin typeface="メイリオ" pitchFamily="50" charset="-128"/>
                          <a:ea typeface="メイリオ" pitchFamily="50" charset="-128"/>
                          <a:cs typeface="メイリオ" pitchFamily="50" charset="-128"/>
                        </a:rPr>
                        <a:t>　　　〒　　　</a:t>
                      </a:r>
                      <a:r>
                        <a:rPr kumimoji="1" lang="en-US" altLang="ja-JP" sz="1200" dirty="0" smtClean="0">
                          <a:latin typeface="メイリオ" pitchFamily="50" charset="-128"/>
                          <a:ea typeface="メイリオ" pitchFamily="50" charset="-128"/>
                          <a:cs typeface="メイリオ" pitchFamily="50" charset="-128"/>
                        </a:rPr>
                        <a:t>―</a:t>
                      </a:r>
                    </a:p>
                    <a:p>
                      <a:r>
                        <a:rPr kumimoji="1" lang="ja-JP" altLang="en-US" sz="1200" dirty="0" smtClean="0">
                          <a:latin typeface="メイリオ" pitchFamily="50" charset="-128"/>
                          <a:ea typeface="メイリオ" pitchFamily="50" charset="-128"/>
                          <a:cs typeface="メイリオ" pitchFamily="50" charset="-128"/>
                        </a:rPr>
                        <a:t>住所</a:t>
                      </a:r>
                      <a:endParaRPr kumimoji="1" lang="ja-JP" altLang="en-US" sz="1200" dirty="0">
                        <a:latin typeface="メイリオ" pitchFamily="50" charset="-128"/>
                        <a:ea typeface="メイリオ" pitchFamily="50" charset="-128"/>
                        <a:cs typeface="メイリオ" pitchFamily="50" charset="-128"/>
                      </a:endParaRPr>
                    </a:p>
                  </a:txBody>
                  <a:tcPr>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sz="1200" dirty="0" smtClean="0">
                          <a:latin typeface="メイリオ" pitchFamily="50" charset="-128"/>
                          <a:ea typeface="メイリオ" pitchFamily="50" charset="-128"/>
                          <a:cs typeface="メイリオ" pitchFamily="50" charset="-128"/>
                        </a:rPr>
                        <a:t>※</a:t>
                      </a:r>
                      <a:r>
                        <a:rPr kumimoji="1" lang="ja-JP" altLang="en-US" sz="1200" dirty="0" smtClean="0">
                          <a:solidFill>
                            <a:srgbClr val="C00000"/>
                          </a:solidFill>
                          <a:latin typeface="メイリオ" pitchFamily="50" charset="-128"/>
                          <a:ea typeface="メイリオ" pitchFamily="50" charset="-128"/>
                          <a:cs typeface="メイリオ" pitchFamily="50" charset="-128"/>
                        </a:rPr>
                        <a:t>長野駅</a:t>
                      </a:r>
                      <a:r>
                        <a:rPr kumimoji="1" lang="ja-JP" altLang="en-US" sz="1200" dirty="0" smtClean="0">
                          <a:latin typeface="メイリオ" pitchFamily="50" charset="-128"/>
                          <a:ea typeface="メイリオ" pitchFamily="50" charset="-128"/>
                          <a:cs typeface="メイリオ" pitchFamily="50" charset="-128"/>
                        </a:rPr>
                        <a:t>まで長電を利用される方のみ</a:t>
                      </a:r>
                      <a:endParaRPr kumimoji="1" lang="en-US" altLang="ja-JP" sz="1200" dirty="0" smtClean="0">
                        <a:latin typeface="メイリオ" pitchFamily="50" charset="-128"/>
                        <a:ea typeface="メイリオ" pitchFamily="50" charset="-128"/>
                        <a:cs typeface="メイリオ" pitchFamily="50" charset="-128"/>
                      </a:endParaRPr>
                    </a:p>
                    <a:p>
                      <a:r>
                        <a:rPr kumimoji="1" lang="ja-JP" altLang="en-US" sz="1200" dirty="0" smtClean="0">
                          <a:latin typeface="メイリオ" pitchFamily="50" charset="-128"/>
                          <a:ea typeface="メイリオ" pitchFamily="50" charset="-128"/>
                          <a:cs typeface="メイリオ" pitchFamily="50" charset="-128"/>
                        </a:rPr>
                        <a:t>乗車駅</a:t>
                      </a:r>
                    </a:p>
                  </a:txBody>
                  <a:tcP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416463782"/>
              </p:ext>
            </p:extLst>
          </p:nvPr>
        </p:nvGraphicFramePr>
        <p:xfrm>
          <a:off x="221234" y="6185802"/>
          <a:ext cx="7002196" cy="1188720"/>
        </p:xfrm>
        <a:graphic>
          <a:graphicData uri="http://schemas.openxmlformats.org/drawingml/2006/table">
            <a:tbl>
              <a:tblPr firstRow="1" bandRow="1">
                <a:tableStyleId>{2D5ABB26-0587-4C30-8999-92F81FD0307C}</a:tableStyleId>
              </a:tblPr>
              <a:tblGrid>
                <a:gridCol w="3501098"/>
                <a:gridCol w="3501098"/>
              </a:tblGrid>
              <a:tr h="197768">
                <a:tc>
                  <a:txBody>
                    <a:bodyPr/>
                    <a:lstStyle/>
                    <a:p>
                      <a:r>
                        <a:rPr kumimoji="1" lang="ja-JP" altLang="en-US" sz="1200" dirty="0" smtClean="0">
                          <a:latin typeface="メイリオ" pitchFamily="50" charset="-128"/>
                          <a:ea typeface="メイリオ" pitchFamily="50" charset="-128"/>
                          <a:cs typeface="メイリオ" pitchFamily="50" charset="-128"/>
                        </a:rPr>
                        <a:t>②</a:t>
                      </a:r>
                      <a:r>
                        <a:rPr kumimoji="1" lang="en-US" altLang="ja-JP" sz="1200" dirty="0" smtClean="0">
                          <a:latin typeface="メイリオ" pitchFamily="50" charset="-128"/>
                          <a:ea typeface="メイリオ" pitchFamily="50" charset="-128"/>
                          <a:cs typeface="メイリオ" pitchFamily="50" charset="-128"/>
                        </a:rPr>
                        <a:t>【</a:t>
                      </a:r>
                      <a:r>
                        <a:rPr kumimoji="1" lang="ja-JP" altLang="en-US" sz="1200" dirty="0" smtClean="0">
                          <a:latin typeface="メイリオ" pitchFamily="50" charset="-128"/>
                          <a:ea typeface="メイリオ" pitchFamily="50" charset="-128"/>
                          <a:cs typeface="メイリオ" pitchFamily="50" charset="-128"/>
                        </a:rPr>
                        <a:t>同乗者様</a:t>
                      </a:r>
                      <a:r>
                        <a:rPr kumimoji="1" lang="en-US" altLang="ja-JP" sz="1200" dirty="0" smtClean="0">
                          <a:latin typeface="メイリオ" pitchFamily="50" charset="-128"/>
                          <a:ea typeface="メイリオ" pitchFamily="50" charset="-128"/>
                          <a:cs typeface="メイリオ" pitchFamily="50" charset="-128"/>
                        </a:rPr>
                        <a:t>】</a:t>
                      </a:r>
                      <a:endParaRPr kumimoji="1" lang="ja-JP" altLang="en-US" sz="1200" dirty="0">
                        <a:latin typeface="メイリオ" pitchFamily="50" charset="-128"/>
                        <a:ea typeface="メイリオ" pitchFamily="50" charset="-128"/>
                        <a:cs typeface="メイリオ" pitchFamily="50" charset="-128"/>
                      </a:endParaRPr>
                    </a:p>
                  </a:txBody>
                  <a:tcPr>
                    <a:lnB w="2857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itchFamily="50" charset="-128"/>
                        <a:ea typeface="メイリオ" pitchFamily="50" charset="-128"/>
                        <a:cs typeface="メイリオ" pitchFamily="50" charset="-128"/>
                      </a:endParaRPr>
                    </a:p>
                  </a:txBody>
                  <a:tcPr>
                    <a:lnB w="28575" cap="flat" cmpd="sng" algn="ctr">
                      <a:solidFill>
                        <a:schemeClr val="tx1"/>
                      </a:solidFill>
                      <a:prstDash val="solid"/>
                      <a:round/>
                      <a:headEnd type="none" w="med" len="med"/>
                      <a:tailEnd type="none" w="med" len="med"/>
                    </a:lnB>
                  </a:tcPr>
                </a:tc>
              </a:tr>
              <a:tr h="370840">
                <a:tc>
                  <a:txBody>
                    <a:bodyPr/>
                    <a:lstStyle/>
                    <a:p>
                      <a:endParaRPr kumimoji="1" lang="en-US" altLang="ja-JP" sz="1200" dirty="0" smtClean="0">
                        <a:latin typeface="メイリオ" pitchFamily="50" charset="-128"/>
                        <a:ea typeface="メイリオ" pitchFamily="50" charset="-128"/>
                        <a:cs typeface="メイリオ" pitchFamily="50" charset="-128"/>
                      </a:endParaRPr>
                    </a:p>
                    <a:p>
                      <a:r>
                        <a:rPr kumimoji="1" lang="ja-JP" altLang="en-US" sz="1200" dirty="0" smtClean="0">
                          <a:latin typeface="メイリオ" pitchFamily="50" charset="-128"/>
                          <a:ea typeface="メイリオ" pitchFamily="50" charset="-128"/>
                          <a:cs typeface="メイリオ" pitchFamily="50" charset="-128"/>
                        </a:rPr>
                        <a:t>お名前　　　　　　　　　　　　　（男・女）</a:t>
                      </a:r>
                      <a:endParaRPr kumimoji="1" lang="ja-JP" altLang="en-US" sz="1200" dirty="0">
                        <a:latin typeface="メイリオ" pitchFamily="50" charset="-128"/>
                        <a:ea typeface="メイリオ" pitchFamily="50" charset="-128"/>
                        <a:cs typeface="メイリオ" pitchFamily="50" charset="-128"/>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メイリオ" pitchFamily="50" charset="-128"/>
                          <a:ea typeface="メイリオ" pitchFamily="50" charset="-128"/>
                          <a:cs typeface="メイリオ" pitchFamily="50" charset="-128"/>
                        </a:rPr>
                        <a:t>ご年齢</a:t>
                      </a:r>
                      <a:endParaRPr kumimoji="1" lang="en-US" altLang="ja-JP" sz="1200" dirty="0" smtClean="0">
                        <a:latin typeface="メイリオ" pitchFamily="50" charset="-128"/>
                        <a:ea typeface="メイリオ" pitchFamily="50" charset="-128"/>
                        <a:cs typeface="メイリオ" pitchFamily="50" charset="-128"/>
                      </a:endParaRPr>
                    </a:p>
                    <a:p>
                      <a:r>
                        <a:rPr kumimoji="1" lang="en-US" altLang="ja-JP" sz="1200" dirty="0" smtClean="0">
                          <a:latin typeface="メイリオ" pitchFamily="50" charset="-128"/>
                          <a:ea typeface="メイリオ" pitchFamily="50" charset="-128"/>
                          <a:cs typeface="メイリオ" pitchFamily="50" charset="-128"/>
                        </a:rPr>
                        <a:t>20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30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40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50</a:t>
                      </a:r>
                      <a:r>
                        <a:rPr kumimoji="1" lang="ja-JP" altLang="en-US" sz="1200" dirty="0" smtClean="0">
                          <a:latin typeface="メイリオ" pitchFamily="50" charset="-128"/>
                          <a:ea typeface="メイリオ" pitchFamily="50" charset="-128"/>
                          <a:cs typeface="メイリオ" pitchFamily="50" charset="-128"/>
                        </a:rPr>
                        <a:t>代・</a:t>
                      </a:r>
                      <a:r>
                        <a:rPr kumimoji="1" lang="en-US" altLang="ja-JP" sz="1200" dirty="0" smtClean="0">
                          <a:latin typeface="メイリオ" pitchFamily="50" charset="-128"/>
                          <a:ea typeface="メイリオ" pitchFamily="50" charset="-128"/>
                          <a:cs typeface="メイリオ" pitchFamily="50" charset="-128"/>
                        </a:rPr>
                        <a:t>60</a:t>
                      </a:r>
                      <a:r>
                        <a:rPr kumimoji="1" lang="ja-JP" altLang="en-US" sz="1200" dirty="0" smtClean="0">
                          <a:latin typeface="メイリオ" pitchFamily="50" charset="-128"/>
                          <a:ea typeface="メイリオ" pitchFamily="50" charset="-128"/>
                          <a:cs typeface="メイリオ" pitchFamily="50" charset="-128"/>
                        </a:rPr>
                        <a:t>代以上</a:t>
                      </a: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200" dirty="0" smtClean="0">
                          <a:latin typeface="メイリオ" pitchFamily="50" charset="-128"/>
                          <a:ea typeface="メイリオ" pitchFamily="50" charset="-128"/>
                          <a:cs typeface="メイリオ" pitchFamily="50" charset="-128"/>
                        </a:rPr>
                        <a:t>　　　〒　　　</a:t>
                      </a:r>
                      <a:r>
                        <a:rPr kumimoji="1" lang="en-US" altLang="ja-JP" sz="1200" dirty="0" smtClean="0">
                          <a:latin typeface="メイリオ" pitchFamily="50" charset="-128"/>
                          <a:ea typeface="メイリオ" pitchFamily="50" charset="-128"/>
                          <a:cs typeface="メイリオ" pitchFamily="50" charset="-128"/>
                        </a:rPr>
                        <a:t>―</a:t>
                      </a:r>
                    </a:p>
                    <a:p>
                      <a:r>
                        <a:rPr kumimoji="1" lang="ja-JP" altLang="en-US" sz="1200" dirty="0" smtClean="0">
                          <a:latin typeface="メイリオ" pitchFamily="50" charset="-128"/>
                          <a:ea typeface="メイリオ" pitchFamily="50" charset="-128"/>
                          <a:cs typeface="メイリオ" pitchFamily="50" charset="-128"/>
                        </a:rPr>
                        <a:t>住所</a:t>
                      </a:r>
                      <a:endParaRPr kumimoji="1" lang="ja-JP" altLang="en-US" sz="1200" dirty="0">
                        <a:latin typeface="メイリオ" pitchFamily="50" charset="-128"/>
                        <a:ea typeface="メイリオ" pitchFamily="50" charset="-128"/>
                        <a:cs typeface="メイリオ" pitchFamily="50" charset="-128"/>
                      </a:endParaRPr>
                    </a:p>
                  </a:txBody>
                  <a:tcPr>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sz="1200" dirty="0" smtClean="0">
                          <a:latin typeface="メイリオ" pitchFamily="50" charset="-128"/>
                          <a:ea typeface="メイリオ" pitchFamily="50" charset="-128"/>
                          <a:cs typeface="メイリオ" pitchFamily="50" charset="-128"/>
                        </a:rPr>
                        <a:t>※</a:t>
                      </a:r>
                      <a:r>
                        <a:rPr kumimoji="1" lang="ja-JP" altLang="en-US" sz="1200" dirty="0" smtClean="0">
                          <a:solidFill>
                            <a:srgbClr val="C00000"/>
                          </a:solidFill>
                          <a:latin typeface="メイリオ" pitchFamily="50" charset="-128"/>
                          <a:ea typeface="メイリオ" pitchFamily="50" charset="-128"/>
                          <a:cs typeface="メイリオ" pitchFamily="50" charset="-128"/>
                        </a:rPr>
                        <a:t>長野駅</a:t>
                      </a:r>
                      <a:r>
                        <a:rPr kumimoji="1" lang="ja-JP" altLang="en-US" sz="1200" dirty="0" smtClean="0">
                          <a:latin typeface="メイリオ" pitchFamily="50" charset="-128"/>
                          <a:ea typeface="メイリオ" pitchFamily="50" charset="-128"/>
                          <a:cs typeface="メイリオ" pitchFamily="50" charset="-128"/>
                        </a:rPr>
                        <a:t>まで長電を利用される方のみ</a:t>
                      </a:r>
                      <a:endParaRPr kumimoji="1" lang="en-US" altLang="ja-JP" sz="1200" dirty="0" smtClean="0">
                        <a:latin typeface="メイリオ" pitchFamily="50" charset="-128"/>
                        <a:ea typeface="メイリオ" pitchFamily="50" charset="-128"/>
                        <a:cs typeface="メイリオ" pitchFamily="50" charset="-128"/>
                      </a:endParaRPr>
                    </a:p>
                    <a:p>
                      <a:r>
                        <a:rPr kumimoji="1" lang="ja-JP" altLang="en-US" sz="1200" dirty="0" smtClean="0">
                          <a:latin typeface="メイリオ" pitchFamily="50" charset="-128"/>
                          <a:ea typeface="メイリオ" pitchFamily="50" charset="-128"/>
                          <a:cs typeface="メイリオ" pitchFamily="50" charset="-128"/>
                        </a:rPr>
                        <a:t>乗車駅</a:t>
                      </a:r>
                    </a:p>
                  </a:txBody>
                  <a:tcP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grpSp>
        <p:nvGrpSpPr>
          <p:cNvPr id="28" name="グループ化 27"/>
          <p:cNvGrpSpPr/>
          <p:nvPr/>
        </p:nvGrpSpPr>
        <p:grpSpPr>
          <a:xfrm>
            <a:off x="5145188" y="558231"/>
            <a:ext cx="1695845" cy="576063"/>
            <a:chOff x="5188859" y="8336651"/>
            <a:chExt cx="1844177" cy="686935"/>
          </a:xfrm>
        </p:grpSpPr>
        <p:cxnSp>
          <p:nvCxnSpPr>
            <p:cNvPr id="29" name="直線コネクタ 28"/>
            <p:cNvCxnSpPr/>
            <p:nvPr/>
          </p:nvCxnSpPr>
          <p:spPr>
            <a:xfrm flipV="1">
              <a:off x="5408637" y="8641658"/>
              <a:ext cx="1311172" cy="1096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5188859" y="8336651"/>
              <a:ext cx="284067" cy="686926"/>
            </a:xfrm>
            <a:prstGeom prst="roundRect">
              <a:avLst>
                <a:gd name="adj" fmla="val 4578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smtClean="0">
                  <a:latin typeface="+mn-ea"/>
                </a:rPr>
                <a:t>長野駅</a:t>
              </a:r>
              <a:endParaRPr kumimoji="1" lang="ja-JP" altLang="en-US" sz="900" b="1" dirty="0">
                <a:latin typeface="+mn-ea"/>
              </a:endParaRPr>
            </a:p>
          </p:txBody>
        </p:sp>
        <p:sp>
          <p:nvSpPr>
            <p:cNvPr id="31" name="角丸四角形 30"/>
            <p:cNvSpPr/>
            <p:nvPr/>
          </p:nvSpPr>
          <p:spPr>
            <a:xfrm>
              <a:off x="5795481" y="8355583"/>
              <a:ext cx="284067" cy="667993"/>
            </a:xfrm>
            <a:prstGeom prst="roundRect">
              <a:avLst>
                <a:gd name="adj" fmla="val 4578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smtClean="0">
                  <a:latin typeface="+mn-ea"/>
                </a:rPr>
                <a:t>権堂駅</a:t>
              </a:r>
              <a:endParaRPr kumimoji="1" lang="ja-JP" altLang="en-US" sz="900" b="1" dirty="0">
                <a:latin typeface="+mn-ea"/>
              </a:endParaRPr>
            </a:p>
          </p:txBody>
        </p:sp>
        <p:sp>
          <p:nvSpPr>
            <p:cNvPr id="33" name="角丸四角形 32"/>
            <p:cNvSpPr/>
            <p:nvPr/>
          </p:nvSpPr>
          <p:spPr>
            <a:xfrm>
              <a:off x="6215122" y="8359158"/>
              <a:ext cx="284067" cy="664419"/>
            </a:xfrm>
            <a:prstGeom prst="roundRect">
              <a:avLst>
                <a:gd name="adj" fmla="val 4578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smtClean="0">
                  <a:latin typeface="+mn-ea"/>
                </a:rPr>
                <a:t>須坂駅</a:t>
              </a:r>
              <a:endParaRPr kumimoji="1" lang="ja-JP" altLang="en-US" sz="900" b="1" dirty="0">
                <a:latin typeface="+mn-ea"/>
              </a:endParaRPr>
            </a:p>
          </p:txBody>
        </p:sp>
        <p:sp>
          <p:nvSpPr>
            <p:cNvPr id="34" name="角丸四角形 33"/>
            <p:cNvSpPr/>
            <p:nvPr/>
          </p:nvSpPr>
          <p:spPr>
            <a:xfrm>
              <a:off x="6748969" y="8347698"/>
              <a:ext cx="284067" cy="675888"/>
            </a:xfrm>
            <a:prstGeom prst="roundRect">
              <a:avLst>
                <a:gd name="adj" fmla="val 4578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00" b="1" dirty="0" smtClean="0">
                  <a:latin typeface="+mn-ea"/>
                </a:rPr>
                <a:t>小布施駅</a:t>
              </a:r>
              <a:endParaRPr kumimoji="1" lang="ja-JP" altLang="en-US" sz="800" b="1" dirty="0">
                <a:latin typeface="+mn-ea"/>
              </a:endParaRPr>
            </a:p>
          </p:txBody>
        </p:sp>
      </p:grpSp>
      <p:sp>
        <p:nvSpPr>
          <p:cNvPr id="35" name="テキスト ボックス 34"/>
          <p:cNvSpPr txBox="1"/>
          <p:nvPr/>
        </p:nvSpPr>
        <p:spPr>
          <a:xfrm>
            <a:off x="4608785" y="367656"/>
            <a:ext cx="2588314" cy="230832"/>
          </a:xfrm>
          <a:prstGeom prst="rect">
            <a:avLst/>
          </a:prstGeom>
          <a:noFill/>
        </p:spPr>
        <p:txBody>
          <a:bodyPr wrap="square" rtlCol="0">
            <a:spAutoFit/>
          </a:bodyPr>
          <a:lstStyle/>
          <a:p>
            <a:r>
              <a:rPr kumimoji="1" lang="en-US" altLang="ja-JP" sz="700" dirty="0" smtClean="0">
                <a:latin typeface="ＭＳ ゴシック" pitchFamily="49" charset="-128"/>
                <a:ea typeface="ＭＳ ゴシック" pitchFamily="49" charset="-128"/>
              </a:rPr>
              <a:t>【</a:t>
            </a:r>
            <a:r>
              <a:rPr kumimoji="1" lang="ja-JP" altLang="en-US" sz="700" dirty="0" smtClean="0">
                <a:latin typeface="ＭＳ ゴシック" pitchFamily="49" charset="-128"/>
                <a:ea typeface="ＭＳ ゴシック" pitchFamily="49" charset="-128"/>
              </a:rPr>
              <a:t>往路</a:t>
            </a:r>
            <a:r>
              <a:rPr kumimoji="1" lang="en-US" altLang="ja-JP" sz="700" dirty="0" smtClean="0">
                <a:latin typeface="ＭＳ ゴシック" pitchFamily="49" charset="-128"/>
                <a:ea typeface="ＭＳ ゴシック" pitchFamily="49" charset="-128"/>
              </a:rPr>
              <a:t>】</a:t>
            </a:r>
            <a:r>
              <a:rPr lang="en-US" altLang="ja-JP" sz="900" dirty="0" smtClean="0">
                <a:latin typeface="ＭＳ ゴシック" pitchFamily="49" charset="-128"/>
                <a:ea typeface="ＭＳ ゴシック" pitchFamily="49" charset="-128"/>
              </a:rPr>
              <a:t>17</a:t>
            </a:r>
            <a:r>
              <a:rPr kumimoji="1" lang="en-US" altLang="ja-JP" sz="900" dirty="0" smtClean="0">
                <a:latin typeface="ＭＳ ゴシック" pitchFamily="49" charset="-128"/>
                <a:ea typeface="ＭＳ ゴシック" pitchFamily="49" charset="-128"/>
              </a:rPr>
              <a:t>:</a:t>
            </a:r>
            <a:r>
              <a:rPr lang="en-US" altLang="ja-JP" sz="900" dirty="0">
                <a:latin typeface="ＭＳ ゴシック" pitchFamily="49" charset="-128"/>
                <a:ea typeface="ＭＳ ゴシック" pitchFamily="49" charset="-128"/>
              </a:rPr>
              <a:t>02</a:t>
            </a:r>
            <a:r>
              <a:rPr kumimoji="1" lang="ja-JP" altLang="en-US" sz="900" dirty="0" smtClean="0">
                <a:latin typeface="ＭＳ ゴシック" pitchFamily="49" charset="-128"/>
                <a:ea typeface="ＭＳ ゴシック" pitchFamily="49" charset="-128"/>
              </a:rPr>
              <a:t>発</a:t>
            </a:r>
            <a:r>
              <a:rPr lang="ja-JP" altLang="en-US" sz="900" dirty="0">
                <a:latin typeface="ＭＳ ゴシック" pitchFamily="49" charset="-128"/>
                <a:ea typeface="ＭＳ ゴシック" pitchFamily="49" charset="-128"/>
              </a:rPr>
              <a:t>　</a:t>
            </a:r>
            <a:r>
              <a:rPr lang="ja-JP" altLang="en-US" sz="900" dirty="0" smtClean="0">
                <a:latin typeface="ＭＳ ゴシック" pitchFamily="49" charset="-128"/>
                <a:ea typeface="ＭＳ ゴシック" pitchFamily="49" charset="-128"/>
              </a:rPr>
              <a:t>   </a:t>
            </a:r>
            <a:r>
              <a:rPr kumimoji="1" lang="ja-JP" altLang="en-US" sz="900" dirty="0" smtClean="0">
                <a:latin typeface="ＭＳ ゴシック" pitchFamily="49" charset="-128"/>
                <a:ea typeface="ＭＳ ゴシック" pitchFamily="49" charset="-128"/>
              </a:rPr>
              <a:t>→　   → 　　</a:t>
            </a:r>
            <a:r>
              <a:rPr lang="en-US" altLang="ja-JP" sz="900" dirty="0" smtClean="0">
                <a:latin typeface="ＭＳ ゴシック" pitchFamily="49" charset="-128"/>
                <a:ea typeface="ＭＳ ゴシック" pitchFamily="49" charset="-128"/>
              </a:rPr>
              <a:t>17</a:t>
            </a:r>
            <a:r>
              <a:rPr kumimoji="1" lang="en-US" altLang="ja-JP" sz="900" dirty="0" smtClean="0">
                <a:latin typeface="ＭＳ ゴシック" pitchFamily="49" charset="-128"/>
                <a:ea typeface="ＭＳ ゴシック" pitchFamily="49" charset="-128"/>
              </a:rPr>
              <a:t>:</a:t>
            </a:r>
            <a:r>
              <a:rPr lang="en-US" altLang="ja-JP" sz="900" dirty="0">
                <a:latin typeface="ＭＳ ゴシック" pitchFamily="49" charset="-128"/>
                <a:ea typeface="ＭＳ ゴシック" pitchFamily="49" charset="-128"/>
              </a:rPr>
              <a:t>34</a:t>
            </a:r>
            <a:r>
              <a:rPr kumimoji="1" lang="ja-JP" altLang="en-US" sz="900" dirty="0" smtClean="0">
                <a:latin typeface="ＭＳ ゴシック" pitchFamily="49" charset="-128"/>
                <a:ea typeface="ＭＳ ゴシック" pitchFamily="49" charset="-128"/>
              </a:rPr>
              <a:t>着　　</a:t>
            </a:r>
            <a:endParaRPr kumimoji="1" lang="ja-JP" altLang="en-US" sz="900" dirty="0">
              <a:latin typeface="ＭＳ ゴシック" pitchFamily="49" charset="-128"/>
              <a:ea typeface="ＭＳ ゴシック" pitchFamily="49" charset="-128"/>
            </a:endParaRPr>
          </a:p>
        </p:txBody>
      </p:sp>
      <p:sp>
        <p:nvSpPr>
          <p:cNvPr id="21" name="テキスト ボックス 20"/>
          <p:cNvSpPr txBox="1"/>
          <p:nvPr/>
        </p:nvSpPr>
        <p:spPr>
          <a:xfrm>
            <a:off x="4536777" y="1100786"/>
            <a:ext cx="2880320" cy="230832"/>
          </a:xfrm>
          <a:prstGeom prst="rect">
            <a:avLst/>
          </a:prstGeom>
          <a:noFill/>
        </p:spPr>
        <p:txBody>
          <a:bodyPr wrap="square" rtlCol="0">
            <a:spAutoFit/>
          </a:bodyPr>
          <a:lstStyle/>
          <a:p>
            <a:r>
              <a:rPr lang="ja-JP" altLang="en-US" sz="900" dirty="0" smtClean="0">
                <a:latin typeface="ＭＳ ゴシック" pitchFamily="49" charset="-128"/>
                <a:ea typeface="ＭＳ ゴシック" pitchFamily="49" charset="-128"/>
              </a:rPr>
              <a:t>　　　　</a:t>
            </a:r>
            <a:r>
              <a:rPr lang="en-US" altLang="ja-JP" sz="900" dirty="0" smtClean="0">
                <a:latin typeface="ＭＳ ゴシック" pitchFamily="49" charset="-128"/>
                <a:ea typeface="ＭＳ ゴシック" pitchFamily="49" charset="-128"/>
              </a:rPr>
              <a:t>19:</a:t>
            </a:r>
            <a:r>
              <a:rPr lang="en-US" altLang="ja-JP" sz="900" dirty="0">
                <a:latin typeface="ＭＳ ゴシック" pitchFamily="49" charset="-128"/>
                <a:ea typeface="ＭＳ ゴシック" pitchFamily="49" charset="-128"/>
              </a:rPr>
              <a:t>08</a:t>
            </a:r>
            <a:r>
              <a:rPr lang="ja-JP" altLang="en-US" sz="900" dirty="0" smtClean="0">
                <a:latin typeface="ＭＳ ゴシック" pitchFamily="49" charset="-128"/>
                <a:ea typeface="ＭＳ ゴシック" pitchFamily="49" charset="-128"/>
              </a:rPr>
              <a:t>着 </a:t>
            </a:r>
            <a:r>
              <a:rPr lang="ja-JP" altLang="en-US" sz="800" dirty="0" smtClean="0">
                <a:latin typeface="ＭＳ ゴシック" pitchFamily="49" charset="-128"/>
                <a:ea typeface="ＭＳ ゴシック" pitchFamily="49" charset="-128"/>
              </a:rPr>
              <a:t>← </a:t>
            </a:r>
            <a:r>
              <a:rPr lang="ja-JP" altLang="en-US" sz="800" dirty="0">
                <a:latin typeface="ＭＳ ゴシック" pitchFamily="49" charset="-128"/>
                <a:ea typeface="ＭＳ ゴシック" pitchFamily="49" charset="-128"/>
              </a:rPr>
              <a:t>　</a:t>
            </a:r>
            <a:r>
              <a:rPr lang="ja-JP" altLang="en-US" sz="800" dirty="0" smtClean="0">
                <a:latin typeface="ＭＳ ゴシック" pitchFamily="49" charset="-128"/>
                <a:ea typeface="ＭＳ ゴシック" pitchFamily="49" charset="-128"/>
              </a:rPr>
              <a:t>　 ←　　　 ←</a:t>
            </a:r>
            <a:r>
              <a:rPr lang="en-US" altLang="ja-JP" sz="900" dirty="0" smtClean="0">
                <a:latin typeface="ＭＳ ゴシック" pitchFamily="49" charset="-128"/>
                <a:ea typeface="ＭＳ ゴシック" pitchFamily="49" charset="-128"/>
              </a:rPr>
              <a:t>18</a:t>
            </a:r>
            <a:r>
              <a:rPr kumimoji="1" lang="en-US" altLang="ja-JP" sz="900" dirty="0" smtClean="0">
                <a:latin typeface="ＭＳ ゴシック" pitchFamily="49" charset="-128"/>
                <a:ea typeface="ＭＳ ゴシック" pitchFamily="49" charset="-128"/>
              </a:rPr>
              <a:t>:</a:t>
            </a:r>
            <a:r>
              <a:rPr lang="en-US" altLang="ja-JP" sz="900" dirty="0">
                <a:latin typeface="ＭＳ ゴシック" pitchFamily="49" charset="-128"/>
                <a:ea typeface="ＭＳ ゴシック" pitchFamily="49" charset="-128"/>
              </a:rPr>
              <a:t>38</a:t>
            </a:r>
            <a:r>
              <a:rPr lang="ja-JP" altLang="en-US" sz="900" dirty="0" smtClean="0">
                <a:latin typeface="ＭＳ ゴシック" pitchFamily="49" charset="-128"/>
                <a:ea typeface="ＭＳ ゴシック" pitchFamily="49" charset="-128"/>
              </a:rPr>
              <a:t>発</a:t>
            </a:r>
            <a:r>
              <a:rPr kumimoji="1" lang="en-US" altLang="ja-JP" sz="700" dirty="0" smtClean="0">
                <a:latin typeface="ＭＳ ゴシック" pitchFamily="49" charset="-128"/>
                <a:ea typeface="ＭＳ ゴシック" pitchFamily="49" charset="-128"/>
              </a:rPr>
              <a:t>【</a:t>
            </a:r>
            <a:r>
              <a:rPr kumimoji="1" lang="ja-JP" altLang="en-US" sz="700" dirty="0" smtClean="0">
                <a:latin typeface="ＭＳ ゴシック" pitchFamily="49" charset="-128"/>
                <a:ea typeface="ＭＳ ゴシック" pitchFamily="49" charset="-128"/>
              </a:rPr>
              <a:t>復路</a:t>
            </a:r>
            <a:r>
              <a:rPr kumimoji="1" lang="en-US" altLang="ja-JP" sz="700" dirty="0" smtClean="0">
                <a:latin typeface="ＭＳ ゴシック" pitchFamily="49" charset="-128"/>
                <a:ea typeface="ＭＳ ゴシック" pitchFamily="49" charset="-128"/>
              </a:rPr>
              <a:t>】</a:t>
            </a:r>
            <a:r>
              <a:rPr kumimoji="1" lang="ja-JP" altLang="en-US" sz="700" dirty="0" smtClean="0">
                <a:latin typeface="ＭＳ ゴシック" pitchFamily="49" charset="-128"/>
                <a:ea typeface="ＭＳ ゴシック" pitchFamily="49" charset="-128"/>
              </a:rPr>
              <a:t>　　</a:t>
            </a:r>
            <a:endParaRPr kumimoji="1" lang="ja-JP" altLang="en-US" sz="9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488283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1372</TotalTime>
  <Words>479</Words>
  <Application>Microsoft Office PowerPoint</Application>
  <PresentationFormat>ユーザー設定</PresentationFormat>
  <Paragraphs>101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dc:creator>
  <cp:lastModifiedBy>システム部</cp:lastModifiedBy>
  <cp:revision>229</cp:revision>
  <cp:lastPrinted>2018-02-13T09:33:44Z</cp:lastPrinted>
  <dcterms:created xsi:type="dcterms:W3CDTF">2017-04-20T01:43:19Z</dcterms:created>
  <dcterms:modified xsi:type="dcterms:W3CDTF">2018-08-06T04:42:47Z</dcterms:modified>
</cp:coreProperties>
</file>