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7" r:id="rId3"/>
  </p:sldIdLst>
  <p:sldSz cx="7345363" cy="10477500"/>
  <p:notesSz cx="6797675" cy="9926638"/>
  <p:defaultTextStyle>
    <a:defPPr>
      <a:defRPr lang="ja-JP"/>
    </a:defPPr>
    <a:lvl1pPr marL="0" algn="l" defTabSz="97209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86049" algn="l" defTabSz="97209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72099" algn="l" defTabSz="97209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58148" algn="l" defTabSz="97209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44197" algn="l" defTabSz="97209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430247" algn="l" defTabSz="97209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916296" algn="l" defTabSz="97209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402345" algn="l" defTabSz="97209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88395" algn="l" defTabSz="97209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00">
          <p15:clr>
            <a:srgbClr val="A4A3A4"/>
          </p15:clr>
        </p15:guide>
        <p15:guide id="2" pos="23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9607"/>
    <a:srgbClr val="000000"/>
    <a:srgbClr val="FF7C80"/>
    <a:srgbClr val="0036A2"/>
    <a:srgbClr val="7ABC32"/>
    <a:srgbClr val="FF0066"/>
    <a:srgbClr val="CC0066"/>
    <a:srgbClr val="05AB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02"/>
    <p:restoredTop sz="94671"/>
  </p:normalViewPr>
  <p:slideViewPr>
    <p:cSldViewPr>
      <p:cViewPr>
        <p:scale>
          <a:sx n="75" d="100"/>
          <a:sy n="75" d="100"/>
        </p:scale>
        <p:origin x="-1374" y="408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0B663DEE-B397-492B-AA58-7A48C88B61A8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93913" y="744538"/>
            <a:ext cx="26098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164"/>
            <a:ext cx="2946400" cy="49688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F6188C27-72DF-46E4-AFDC-063920BBD5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621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88C27-72DF-46E4-AFDC-063920BBD54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81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0902" y="3254819"/>
            <a:ext cx="6243559" cy="224587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01805" y="5937251"/>
            <a:ext cx="5141754" cy="26775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6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2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44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0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02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E2D5-2F4B-4B13-A06E-D29273B4CB2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E949-780E-44D9-9FB8-1BA920301D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67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E2D5-2F4B-4B13-A06E-D29273B4CB2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E949-780E-44D9-9FB8-1BA920301D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03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94040" y="560257"/>
            <a:ext cx="1239531" cy="11918156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5453" y="560257"/>
            <a:ext cx="3596168" cy="1191815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E2D5-2F4B-4B13-A06E-D29273B4CB2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E949-780E-44D9-9FB8-1BA920301D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39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E2D5-2F4B-4B13-A06E-D29273B4CB2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E949-780E-44D9-9FB8-1BA920301D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21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0233" y="6732764"/>
            <a:ext cx="6243559" cy="2080948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80233" y="4440813"/>
            <a:ext cx="6243559" cy="2291952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60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7209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81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441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302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162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023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883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E2D5-2F4B-4B13-A06E-D29273B4CB2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E949-780E-44D9-9FB8-1BA920301D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95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5453" y="3259667"/>
            <a:ext cx="2417849" cy="921874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15724" y="3259667"/>
            <a:ext cx="2417849" cy="921874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E2D5-2F4B-4B13-A06E-D29273B4CB2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E949-780E-44D9-9FB8-1BA920301D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1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268" y="419585"/>
            <a:ext cx="6610827" cy="1746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7269" y="2345311"/>
            <a:ext cx="3245478" cy="9774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6049" indent="0">
              <a:buNone/>
              <a:defRPr sz="2100" b="1"/>
            </a:lvl2pPr>
            <a:lvl3pPr marL="972099" indent="0">
              <a:buNone/>
              <a:defRPr sz="1900" b="1"/>
            </a:lvl3pPr>
            <a:lvl4pPr marL="1458148" indent="0">
              <a:buNone/>
              <a:defRPr sz="1700" b="1"/>
            </a:lvl4pPr>
            <a:lvl5pPr marL="1944197" indent="0">
              <a:buNone/>
              <a:defRPr sz="1700" b="1"/>
            </a:lvl5pPr>
            <a:lvl6pPr marL="2430247" indent="0">
              <a:buNone/>
              <a:defRPr sz="1700" b="1"/>
            </a:lvl6pPr>
            <a:lvl7pPr marL="2916296" indent="0">
              <a:buNone/>
              <a:defRPr sz="1700" b="1"/>
            </a:lvl7pPr>
            <a:lvl8pPr marL="3402345" indent="0">
              <a:buNone/>
              <a:defRPr sz="1700" b="1"/>
            </a:lvl8pPr>
            <a:lvl9pPr marL="3888395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7269" y="3322726"/>
            <a:ext cx="3245478" cy="6036690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731344" y="2345311"/>
            <a:ext cx="3246752" cy="9774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6049" indent="0">
              <a:buNone/>
              <a:defRPr sz="2100" b="1"/>
            </a:lvl2pPr>
            <a:lvl3pPr marL="972099" indent="0">
              <a:buNone/>
              <a:defRPr sz="1900" b="1"/>
            </a:lvl3pPr>
            <a:lvl4pPr marL="1458148" indent="0">
              <a:buNone/>
              <a:defRPr sz="1700" b="1"/>
            </a:lvl4pPr>
            <a:lvl5pPr marL="1944197" indent="0">
              <a:buNone/>
              <a:defRPr sz="1700" b="1"/>
            </a:lvl5pPr>
            <a:lvl6pPr marL="2430247" indent="0">
              <a:buNone/>
              <a:defRPr sz="1700" b="1"/>
            </a:lvl6pPr>
            <a:lvl7pPr marL="2916296" indent="0">
              <a:buNone/>
              <a:defRPr sz="1700" b="1"/>
            </a:lvl7pPr>
            <a:lvl8pPr marL="3402345" indent="0">
              <a:buNone/>
              <a:defRPr sz="1700" b="1"/>
            </a:lvl8pPr>
            <a:lvl9pPr marL="3888395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731344" y="3322726"/>
            <a:ext cx="3246752" cy="6036690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E2D5-2F4B-4B13-A06E-D29273B4CB2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E949-780E-44D9-9FB8-1BA920301D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51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E2D5-2F4B-4B13-A06E-D29273B4CB2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E949-780E-44D9-9FB8-1BA920301D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62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E2D5-2F4B-4B13-A06E-D29273B4CB2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E949-780E-44D9-9FB8-1BA920301D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19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270" y="417160"/>
            <a:ext cx="2416574" cy="177535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71834" y="417161"/>
            <a:ext cx="4106262" cy="8942256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7270" y="2192515"/>
            <a:ext cx="2416574" cy="7166902"/>
          </a:xfrm>
        </p:spPr>
        <p:txBody>
          <a:bodyPr/>
          <a:lstStyle>
            <a:lvl1pPr marL="0" indent="0">
              <a:buNone/>
              <a:defRPr sz="1500"/>
            </a:lvl1pPr>
            <a:lvl2pPr marL="486049" indent="0">
              <a:buNone/>
              <a:defRPr sz="1300"/>
            </a:lvl2pPr>
            <a:lvl3pPr marL="972099" indent="0">
              <a:buNone/>
              <a:defRPr sz="1100"/>
            </a:lvl3pPr>
            <a:lvl4pPr marL="1458148" indent="0">
              <a:buNone/>
              <a:defRPr sz="1000"/>
            </a:lvl4pPr>
            <a:lvl5pPr marL="1944197" indent="0">
              <a:buNone/>
              <a:defRPr sz="1000"/>
            </a:lvl5pPr>
            <a:lvl6pPr marL="2430247" indent="0">
              <a:buNone/>
              <a:defRPr sz="1000"/>
            </a:lvl6pPr>
            <a:lvl7pPr marL="2916296" indent="0">
              <a:buNone/>
              <a:defRPr sz="1000"/>
            </a:lvl7pPr>
            <a:lvl8pPr marL="3402345" indent="0">
              <a:buNone/>
              <a:defRPr sz="1000"/>
            </a:lvl8pPr>
            <a:lvl9pPr marL="3888395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E2D5-2F4B-4B13-A06E-D29273B4CB2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E949-780E-44D9-9FB8-1BA920301D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5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742" y="7334251"/>
            <a:ext cx="4407218" cy="8658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39742" y="936184"/>
            <a:ext cx="4407218" cy="6286500"/>
          </a:xfrm>
        </p:spPr>
        <p:txBody>
          <a:bodyPr/>
          <a:lstStyle>
            <a:lvl1pPr marL="0" indent="0">
              <a:buNone/>
              <a:defRPr sz="3400"/>
            </a:lvl1pPr>
            <a:lvl2pPr marL="486049" indent="0">
              <a:buNone/>
              <a:defRPr sz="3000"/>
            </a:lvl2pPr>
            <a:lvl3pPr marL="972099" indent="0">
              <a:buNone/>
              <a:defRPr sz="2600"/>
            </a:lvl3pPr>
            <a:lvl4pPr marL="1458148" indent="0">
              <a:buNone/>
              <a:defRPr sz="2100"/>
            </a:lvl4pPr>
            <a:lvl5pPr marL="1944197" indent="0">
              <a:buNone/>
              <a:defRPr sz="2100"/>
            </a:lvl5pPr>
            <a:lvl6pPr marL="2430247" indent="0">
              <a:buNone/>
              <a:defRPr sz="2100"/>
            </a:lvl6pPr>
            <a:lvl7pPr marL="2916296" indent="0">
              <a:buNone/>
              <a:defRPr sz="2100"/>
            </a:lvl7pPr>
            <a:lvl8pPr marL="3402345" indent="0">
              <a:buNone/>
              <a:defRPr sz="2100"/>
            </a:lvl8pPr>
            <a:lvl9pPr marL="3888395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39742" y="8200101"/>
            <a:ext cx="4407218" cy="1229650"/>
          </a:xfrm>
        </p:spPr>
        <p:txBody>
          <a:bodyPr/>
          <a:lstStyle>
            <a:lvl1pPr marL="0" indent="0">
              <a:buNone/>
              <a:defRPr sz="1500"/>
            </a:lvl1pPr>
            <a:lvl2pPr marL="486049" indent="0">
              <a:buNone/>
              <a:defRPr sz="1300"/>
            </a:lvl2pPr>
            <a:lvl3pPr marL="972099" indent="0">
              <a:buNone/>
              <a:defRPr sz="1100"/>
            </a:lvl3pPr>
            <a:lvl4pPr marL="1458148" indent="0">
              <a:buNone/>
              <a:defRPr sz="1000"/>
            </a:lvl4pPr>
            <a:lvl5pPr marL="1944197" indent="0">
              <a:buNone/>
              <a:defRPr sz="1000"/>
            </a:lvl5pPr>
            <a:lvl6pPr marL="2430247" indent="0">
              <a:buNone/>
              <a:defRPr sz="1000"/>
            </a:lvl6pPr>
            <a:lvl7pPr marL="2916296" indent="0">
              <a:buNone/>
              <a:defRPr sz="1000"/>
            </a:lvl7pPr>
            <a:lvl8pPr marL="3402345" indent="0">
              <a:buNone/>
              <a:defRPr sz="1000"/>
            </a:lvl8pPr>
            <a:lvl9pPr marL="3888395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E2D5-2F4B-4B13-A06E-D29273B4CB2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E949-780E-44D9-9FB8-1BA920301D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16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7268" y="419585"/>
            <a:ext cx="6610827" cy="1746250"/>
          </a:xfrm>
          <a:prstGeom prst="rect">
            <a:avLst/>
          </a:prstGeom>
        </p:spPr>
        <p:txBody>
          <a:bodyPr vert="horz" lIns="97210" tIns="48605" rIns="97210" bIns="4860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7268" y="2444752"/>
            <a:ext cx="6610827" cy="6914666"/>
          </a:xfrm>
          <a:prstGeom prst="rect">
            <a:avLst/>
          </a:prstGeom>
        </p:spPr>
        <p:txBody>
          <a:bodyPr vert="horz" lIns="97210" tIns="48605" rIns="97210" bIns="4860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7268" y="9711092"/>
            <a:ext cx="1713918" cy="557829"/>
          </a:xfrm>
          <a:prstGeom prst="rect">
            <a:avLst/>
          </a:prstGeom>
        </p:spPr>
        <p:txBody>
          <a:bodyPr vert="horz" lIns="97210" tIns="48605" rIns="97210" bIns="4860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CE2D5-2F4B-4B13-A06E-D29273B4CB22}" type="datetimeFigureOut">
              <a:rPr kumimoji="1" lang="ja-JP" altLang="en-US" smtClean="0"/>
              <a:t>2018/2/19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09666" y="9711092"/>
            <a:ext cx="2326032" cy="557829"/>
          </a:xfrm>
          <a:prstGeom prst="rect">
            <a:avLst/>
          </a:prstGeom>
        </p:spPr>
        <p:txBody>
          <a:bodyPr vert="horz" lIns="97210" tIns="48605" rIns="97210" bIns="4860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264177" y="9711092"/>
            <a:ext cx="1713918" cy="557829"/>
          </a:xfrm>
          <a:prstGeom prst="rect">
            <a:avLst/>
          </a:prstGeom>
        </p:spPr>
        <p:txBody>
          <a:bodyPr vert="horz" lIns="97210" tIns="48605" rIns="97210" bIns="4860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4E949-780E-44D9-9FB8-1BA920301D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64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72099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4537" indent="-364537" algn="l" defTabSz="97209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9830" indent="-303781" algn="l" defTabSz="97209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15123" indent="-243025" algn="l" defTabSz="97209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01173" indent="-243025" algn="l" defTabSz="97209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87222" indent="-243025" algn="l" defTabSz="97209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271" indent="-243025" algn="l" defTabSz="97209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59321" indent="-243025" algn="l" defTabSz="97209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5370" indent="-243025" algn="l" defTabSz="97209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31419" indent="-243025" algn="l" defTabSz="97209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7209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6049" algn="l" defTabSz="97209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2099" algn="l" defTabSz="97209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8148" algn="l" defTabSz="97209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4197" algn="l" defTabSz="97209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0247" algn="l" defTabSz="97209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16296" algn="l" defTabSz="97209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02345" algn="l" defTabSz="97209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8395" algn="l" defTabSz="97209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-21898" y="0"/>
            <a:ext cx="7367261" cy="104775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144366" y="115262"/>
            <a:ext cx="7073081" cy="100520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 rotWithShape="1">
          <a:blip r:embed="rId2" cstate="print">
            <a:alphaModFix amt="76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12" r="27143" b="2279"/>
          <a:stretch/>
        </p:blipFill>
        <p:spPr>
          <a:xfrm>
            <a:off x="-121791" y="2519772"/>
            <a:ext cx="4082504" cy="5887330"/>
          </a:xfrm>
          <a:prstGeom prst="rect">
            <a:avLst/>
          </a:prstGeom>
          <a:effectLst>
            <a:softEdge rad="647700"/>
          </a:effec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2258"/>
          <a:stretch/>
        </p:blipFill>
        <p:spPr bwMode="auto">
          <a:xfrm>
            <a:off x="216297" y="7543006"/>
            <a:ext cx="2247258" cy="138223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/>
        </p:spPr>
      </p:pic>
      <p:sp>
        <p:nvSpPr>
          <p:cNvPr id="60" name="テキスト ボックス 59"/>
          <p:cNvSpPr txBox="1"/>
          <p:nvPr/>
        </p:nvSpPr>
        <p:spPr>
          <a:xfrm>
            <a:off x="150740" y="10135294"/>
            <a:ext cx="7050333" cy="282825"/>
          </a:xfrm>
          <a:prstGeom prst="rect">
            <a:avLst/>
          </a:prstGeom>
          <a:noFill/>
        </p:spPr>
        <p:txBody>
          <a:bodyPr wrap="square" lIns="97210" tIns="48605" rIns="97210" bIns="48605" rtlCol="0">
            <a:spAutoFit/>
          </a:bodyPr>
          <a:lstStyle/>
          <a:p>
            <a:pPr algn="r"/>
            <a:r>
              <a:rPr lang="ja-JP" altLang="en-US" sz="1200" dirty="0">
                <a:latin typeface="MS Gothic" charset="-128"/>
                <a:ea typeface="MS Gothic" charset="-128"/>
                <a:cs typeface="MS Gothic" charset="-128"/>
              </a:rPr>
              <a:t>主催　</a:t>
            </a:r>
            <a:r>
              <a:rPr lang="ja-JP" altLang="en-US" sz="1200" dirty="0" smtClean="0">
                <a:latin typeface="MS Gothic" charset="-128"/>
                <a:ea typeface="MS Gothic" charset="-128"/>
                <a:cs typeface="MS Gothic" charset="-128"/>
              </a:rPr>
              <a:t>信州須坂フルーツ発泡酒協議会</a:t>
            </a:r>
            <a:r>
              <a:rPr lang="ja-JP" altLang="en-US" sz="1200" dirty="0">
                <a:latin typeface="MS Gothic" charset="-128"/>
                <a:ea typeface="MS Gothic" charset="-128"/>
                <a:cs typeface="MS Gothic" charset="-128"/>
              </a:rPr>
              <a:t>　</a:t>
            </a:r>
            <a:r>
              <a:rPr lang="ja-JP" altLang="en-US" sz="1200" dirty="0" smtClean="0">
                <a:latin typeface="MS Gothic" charset="-128"/>
                <a:ea typeface="MS Gothic" charset="-128"/>
                <a:cs typeface="MS Gothic" charset="-128"/>
              </a:rPr>
              <a:t>　共催</a:t>
            </a:r>
            <a:r>
              <a:rPr lang="ja-JP" altLang="en-US" sz="1200" dirty="0">
                <a:latin typeface="MS Gothic" charset="-128"/>
                <a:ea typeface="MS Gothic" charset="-128"/>
                <a:cs typeface="MS Gothic" charset="-128"/>
              </a:rPr>
              <a:t>　</a:t>
            </a:r>
            <a:r>
              <a:rPr lang="ja-JP" altLang="en-US" sz="1200" dirty="0" smtClean="0">
                <a:latin typeface="MS Gothic" charset="-128"/>
                <a:ea typeface="MS Gothic" charset="-128"/>
                <a:cs typeface="MS Gothic" charset="-128"/>
              </a:rPr>
              <a:t>㈱クルークダイニング、（一財）長野経済研究所</a:t>
            </a:r>
            <a:endParaRPr lang="ja-JP" altLang="en-US" sz="1200" dirty="0">
              <a:latin typeface="MS Gothic" charset="-128"/>
              <a:ea typeface="MS Gothic" charset="-128"/>
              <a:cs typeface="MS Gothic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-71658" y="6161477"/>
            <a:ext cx="4464419" cy="1021489"/>
          </a:xfrm>
          <a:prstGeom prst="rect">
            <a:avLst/>
          </a:prstGeom>
          <a:noFill/>
        </p:spPr>
        <p:txBody>
          <a:bodyPr wrap="square" lIns="97210" tIns="48605" rIns="97210" bIns="48605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3200" b="1" dirty="0" smtClean="0">
                <a:ln/>
                <a:solidFill>
                  <a:srgbClr val="FF0000"/>
                </a:solidFill>
                <a:latin typeface="HGPSoeiKakugothicUB" charset="-128"/>
                <a:ea typeface="HGPSoeiKakugothicUB" charset="-128"/>
                <a:cs typeface="HGPSoeiKakugothicUB" charset="-128"/>
              </a:rPr>
              <a:t>3</a:t>
            </a:r>
            <a:r>
              <a:rPr lang="ja-JP" altLang="en-US" sz="3200" b="1" dirty="0" smtClean="0">
                <a:ln/>
                <a:solidFill>
                  <a:srgbClr val="FF0000"/>
                </a:solidFill>
                <a:latin typeface="HGPSoeiKakugothicUB" charset="-128"/>
                <a:ea typeface="HGPSoeiKakugothicUB" charset="-128"/>
                <a:cs typeface="HGPSoeiKakugothicUB" charset="-128"/>
              </a:rPr>
              <a:t>月</a:t>
            </a:r>
            <a:r>
              <a:rPr lang="en-US" altLang="ja-JP" sz="3200" b="1" dirty="0">
                <a:ln/>
                <a:solidFill>
                  <a:srgbClr val="FF0000"/>
                </a:solidFill>
                <a:latin typeface="HGPSoeiKakugothicUB" charset="-128"/>
                <a:ea typeface="HGPSoeiKakugothicUB" charset="-128"/>
                <a:cs typeface="HGPSoeiKakugothicUB" charset="-128"/>
              </a:rPr>
              <a:t>24</a:t>
            </a:r>
            <a:r>
              <a:rPr lang="ja-JP" altLang="en-US" sz="3200" b="1" dirty="0" smtClean="0">
                <a:ln/>
                <a:solidFill>
                  <a:srgbClr val="FF0000"/>
                </a:solidFill>
                <a:latin typeface="HGPSoeiKakugothicUB" charset="-128"/>
                <a:ea typeface="HGPSoeiKakugothicUB" charset="-128"/>
                <a:cs typeface="HGPSoeiKakugothicUB" charset="-128"/>
              </a:rPr>
              <a:t>日（土）</a:t>
            </a:r>
            <a:endParaRPr lang="en-US" altLang="ja-JP" sz="3200" b="1" dirty="0" smtClean="0">
              <a:ln/>
              <a:solidFill>
                <a:srgbClr val="FF0000"/>
              </a:solidFill>
              <a:latin typeface="HGPSoeiKakugothicUB" charset="-128"/>
              <a:ea typeface="HGPSoeiKakugothicUB" charset="-128"/>
              <a:cs typeface="HGPSoeiKakugothicUB" charset="-128"/>
            </a:endParaRPr>
          </a:p>
          <a:p>
            <a:pPr algn="ctr"/>
            <a:r>
              <a:rPr lang="ja-JP" altLang="en-US" sz="2800" b="1" dirty="0" smtClean="0">
                <a:ln/>
                <a:solidFill>
                  <a:srgbClr val="FF0000"/>
                </a:solidFill>
                <a:latin typeface="HGPSoeiKakugothicUB" charset="-128"/>
                <a:ea typeface="HGPSoeiKakugothicUB" charset="-128"/>
                <a:cs typeface="HGPSoeiKakugothicUB" charset="-128"/>
              </a:rPr>
              <a:t>長野駅</a:t>
            </a:r>
            <a:r>
              <a:rPr lang="en-US" altLang="ja-JP" sz="2800" b="1" dirty="0" smtClean="0">
                <a:ln/>
                <a:solidFill>
                  <a:srgbClr val="FF0000"/>
                </a:solidFill>
                <a:latin typeface="HGPSoeiKakugothicUB" charset="-128"/>
                <a:ea typeface="HGPSoeiKakugothicUB" charset="-128"/>
                <a:cs typeface="HGPSoeiKakugothicUB" charset="-128"/>
              </a:rPr>
              <a:t>16:29 </a:t>
            </a:r>
            <a:r>
              <a:rPr lang="ja-JP" altLang="en-US" sz="2800" b="1" dirty="0" smtClean="0">
                <a:ln/>
                <a:solidFill>
                  <a:srgbClr val="FF0000"/>
                </a:solidFill>
                <a:latin typeface="HGPSoeiKakugothicUB" charset="-128"/>
                <a:ea typeface="HGPSoeiKakugothicUB" charset="-128"/>
                <a:cs typeface="HGPSoeiKakugothicUB" charset="-128"/>
              </a:rPr>
              <a:t>発車</a:t>
            </a:r>
            <a:endParaRPr lang="en-US" altLang="ja-JP" sz="2800" b="1" dirty="0" smtClean="0">
              <a:ln/>
              <a:solidFill>
                <a:srgbClr val="FF0000"/>
              </a:solidFill>
              <a:latin typeface="HGPSoeiKakugothicUB" charset="-128"/>
              <a:ea typeface="HGPSoeiKakugothicUB" charset="-128"/>
              <a:cs typeface="HGPSoeiKakugothicUB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48545" y="8097425"/>
            <a:ext cx="1845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長野電鉄 </a:t>
            </a:r>
            <a:endParaRPr lang="en-US" altLang="ja-JP" sz="1600" dirty="0" smtClean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ゆ</a:t>
            </a:r>
            <a:r>
              <a:rPr lang="ja-JP" altLang="en-US" sz="1600" dirty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けむり</a:t>
            </a:r>
            <a:r>
              <a:rPr lang="ja-JP" altLang="en-US" sz="16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号で</a:t>
            </a:r>
            <a:endParaRPr lang="en-US" altLang="ja-JP" sz="1600" dirty="0" smtClean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小布施まで往復！</a:t>
            </a:r>
            <a:endParaRPr kumimoji="1" lang="ja-JP" altLang="en-US" sz="1600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4320753" y="5863559"/>
            <a:ext cx="2916540" cy="3047599"/>
            <a:chOff x="528594" y="5063644"/>
            <a:chExt cx="2916540" cy="2595393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528594" y="5751807"/>
              <a:ext cx="2916540" cy="1907230"/>
              <a:chOff x="528594" y="5751807"/>
              <a:chExt cx="2916540" cy="1907230"/>
            </a:xfrm>
          </p:grpSpPr>
          <p:sp>
            <p:nvSpPr>
              <p:cNvPr id="65" name="テキスト ボックス 64"/>
              <p:cNvSpPr txBox="1"/>
              <p:nvPr/>
            </p:nvSpPr>
            <p:spPr>
              <a:xfrm>
                <a:off x="539733" y="6631853"/>
                <a:ext cx="2905401" cy="1027184"/>
              </a:xfrm>
              <a:prstGeom prst="rect">
                <a:avLst/>
              </a:prstGeom>
              <a:noFill/>
            </p:spPr>
            <p:txBody>
              <a:bodyPr wrap="square" lIns="97210" tIns="48605" rIns="97210" bIns="48605" rtlCol="0">
                <a:spAutoFit/>
              </a:bodyPr>
              <a:lstStyle/>
              <a:p>
                <a:r>
                  <a:rPr lang="ja-JP" altLang="en-US" sz="1200" dirty="0" smtClean="0">
                    <a:latin typeface="HGMaruGothicMPRO" charset="-128"/>
                    <a:ea typeface="HGMaruGothicMPRO" charset="-128"/>
                    <a:cs typeface="HGMaruGothicMPRO" charset="-128"/>
                  </a:rPr>
                  <a:t>（参加費に含まれるもの）</a:t>
                </a:r>
                <a:endParaRPr lang="en-US" altLang="ja-JP" sz="1200" dirty="0" smtClean="0">
                  <a:latin typeface="HGMaruGothicMPRO" charset="-128"/>
                  <a:ea typeface="HGMaruGothicMPRO" charset="-128"/>
                  <a:cs typeface="HGMaruGothicMPRO" charset="-128"/>
                </a:endParaRPr>
              </a:p>
              <a:p>
                <a:r>
                  <a:rPr lang="ja-JP" altLang="en-US" sz="1200" dirty="0" smtClean="0">
                    <a:latin typeface="HGMaruGothicMPRO" charset="-128"/>
                    <a:ea typeface="HGMaruGothicMPRO" charset="-128"/>
                    <a:cs typeface="HGMaruGothicMPRO" charset="-128"/>
                  </a:rPr>
                  <a:t>　軽食・飲料水・ビール・発泡酒代</a:t>
                </a:r>
                <a:endParaRPr lang="en-US" altLang="ja-JP" sz="1200" dirty="0" smtClean="0">
                  <a:latin typeface="HGMaruGothicMPRO" charset="-128"/>
                  <a:ea typeface="HGMaruGothicMPRO" charset="-128"/>
                  <a:cs typeface="HGMaruGothicMPRO" charset="-128"/>
                </a:endParaRPr>
              </a:p>
              <a:p>
                <a:r>
                  <a:rPr lang="ja-JP" altLang="en-US" sz="1200" dirty="0" smtClean="0">
                    <a:latin typeface="HGMaruGothicMPRO" charset="-128"/>
                    <a:ea typeface="HGMaruGothicMPRO" charset="-128"/>
                    <a:cs typeface="HGMaruGothicMPRO" charset="-128"/>
                  </a:rPr>
                  <a:t>　乗車駅～長野駅までの長野電鉄の</a:t>
                </a:r>
                <a:endParaRPr lang="en-US" altLang="ja-JP" sz="1200" dirty="0" smtClean="0">
                  <a:latin typeface="HGMaruGothicMPRO" charset="-128"/>
                  <a:ea typeface="HGMaruGothicMPRO" charset="-128"/>
                  <a:cs typeface="HGMaruGothicMPRO" charset="-128"/>
                </a:endParaRPr>
              </a:p>
              <a:p>
                <a:r>
                  <a:rPr lang="ja-JP" altLang="en-US" sz="1200" dirty="0">
                    <a:latin typeface="HGMaruGothicMPRO" charset="-128"/>
                    <a:ea typeface="HGMaruGothicMPRO" charset="-128"/>
                    <a:cs typeface="HGMaruGothicMPRO" charset="-128"/>
                  </a:rPr>
                  <a:t>　</a:t>
                </a:r>
                <a:r>
                  <a:rPr lang="ja-JP" altLang="en-US" sz="1200" dirty="0" smtClean="0">
                    <a:latin typeface="HGMaruGothicMPRO" charset="-128"/>
                    <a:ea typeface="HGMaruGothicMPRO" charset="-128"/>
                    <a:cs typeface="HGMaruGothicMPRO" charset="-128"/>
                  </a:rPr>
                  <a:t>往復運賃</a:t>
                </a:r>
                <a:endParaRPr lang="en-US" altLang="ja-JP" sz="1200" dirty="0" smtClean="0">
                  <a:latin typeface="HGMaruGothicMPRO" charset="-128"/>
                  <a:ea typeface="HGMaruGothicMPRO" charset="-128"/>
                  <a:cs typeface="HGMaruGothicMPRO" charset="-128"/>
                </a:endParaRPr>
              </a:p>
              <a:p>
                <a:r>
                  <a:rPr lang="ja-JP" altLang="en-US" sz="1200" dirty="0" smtClean="0">
                    <a:latin typeface="HGMaruGothicMPRO" charset="-128"/>
                    <a:ea typeface="HGMaruGothicMPRO" charset="-128"/>
                    <a:cs typeface="HGMaruGothicMPRO" charset="-128"/>
                  </a:rPr>
                  <a:t>　</a:t>
                </a:r>
                <a:r>
                  <a:rPr lang="en-US" altLang="ja-JP" sz="1200" dirty="0" smtClean="0">
                    <a:latin typeface="HGMaruGothicMPRO" charset="-128"/>
                    <a:ea typeface="HGMaruGothicMPRO" charset="-128"/>
                    <a:cs typeface="HGMaruGothicMPRO" charset="-128"/>
                  </a:rPr>
                  <a:t>※</a:t>
                </a:r>
                <a:r>
                  <a:rPr lang="ja-JP" altLang="en-US" sz="1200" dirty="0" smtClean="0">
                    <a:latin typeface="HGMaruGothicMPRO" charset="-128"/>
                    <a:ea typeface="HGMaruGothicMPRO" charset="-128"/>
                    <a:cs typeface="HGMaruGothicMPRO" charset="-128"/>
                  </a:rPr>
                  <a:t>当日長野駅改札前の専用受付所</a:t>
                </a:r>
                <a:endParaRPr lang="en-US" altLang="ja-JP" sz="1200" dirty="0" smtClean="0">
                  <a:latin typeface="HGMaruGothicMPRO" charset="-128"/>
                  <a:ea typeface="HGMaruGothicMPRO" charset="-128"/>
                  <a:cs typeface="HGMaruGothicMPRO" charset="-128"/>
                </a:endParaRPr>
              </a:p>
              <a:p>
                <a:r>
                  <a:rPr lang="ja-JP" altLang="en-US" sz="1200" dirty="0" smtClean="0">
                    <a:latin typeface="HGMaruGothicMPRO" charset="-128"/>
                    <a:ea typeface="HGMaruGothicMPRO" charset="-128"/>
                    <a:cs typeface="HGMaruGothicMPRO" charset="-128"/>
                  </a:rPr>
                  <a:t>　にて参加費をお支払いいただきます。</a:t>
                </a:r>
                <a:endParaRPr lang="ja-JP" altLang="en-US" sz="1200" dirty="0">
                  <a:latin typeface="HGMaruGothicMPRO" charset="-128"/>
                  <a:ea typeface="HGMaruGothicMPRO" charset="-128"/>
                  <a:cs typeface="HGMaruGothicMPRO" charset="-128"/>
                </a:endParaRPr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528594" y="5751807"/>
                <a:ext cx="2844532" cy="922341"/>
              </a:xfrm>
              <a:prstGeom prst="rect">
                <a:avLst/>
              </a:prstGeom>
              <a:noFill/>
            </p:spPr>
            <p:txBody>
              <a:bodyPr wrap="square" lIns="97210" tIns="48605" rIns="97210" bIns="48605" rtlCol="0" anchor="ctr">
                <a:spAutoFit/>
              </a:bodyPr>
              <a:lstStyle/>
              <a:p>
                <a:pPr algn="ctr"/>
                <a:r>
                  <a:rPr lang="ja-JP" altLang="en-US" sz="2000" dirty="0" smtClean="0">
                    <a:latin typeface="HGMaruGothicMPRO" charset="-128"/>
                    <a:ea typeface="HGMaruGothicMPRO" charset="-128"/>
                    <a:cs typeface="HGMaruGothicMPRO" charset="-128"/>
                  </a:rPr>
                  <a:t>参加費（</a:t>
                </a:r>
                <a:r>
                  <a:rPr lang="ja-JP" altLang="en-US" sz="2000" dirty="0">
                    <a:latin typeface="HGMaruGothicMPRO" charset="-128"/>
                    <a:ea typeface="HGMaruGothicMPRO" charset="-128"/>
                    <a:cs typeface="HGMaruGothicMPRO" charset="-128"/>
                  </a:rPr>
                  <a:t>お一人</a:t>
                </a:r>
                <a:r>
                  <a:rPr lang="ja-JP" altLang="en-US" sz="2000" dirty="0" smtClean="0">
                    <a:latin typeface="HGMaruGothicMPRO" charset="-128"/>
                    <a:ea typeface="HGMaruGothicMPRO" charset="-128"/>
                    <a:cs typeface="HGMaruGothicMPRO" charset="-128"/>
                  </a:rPr>
                  <a:t>様）</a:t>
                </a:r>
                <a:endParaRPr lang="en-US" altLang="ja-JP" sz="2000" dirty="0" smtClean="0">
                  <a:latin typeface="HGMaruGothicMPRO" charset="-128"/>
                  <a:ea typeface="HGMaruGothicMPRO" charset="-128"/>
                  <a:cs typeface="HGMaruGothicMPRO" charset="-128"/>
                </a:endParaRPr>
              </a:p>
              <a:p>
                <a:pPr algn="ctr"/>
                <a:r>
                  <a:rPr lang="en-US" altLang="ja-JP" sz="4400" b="1" dirty="0" smtClean="0">
                    <a:latin typeface="HGMaruGothicMPRO" charset="-128"/>
                    <a:ea typeface="HGMaruGothicMPRO" charset="-128"/>
                    <a:cs typeface="HGMaruGothicMPRO" charset="-128"/>
                  </a:rPr>
                  <a:t>2,000</a:t>
                </a:r>
                <a:r>
                  <a:rPr lang="ja-JP" altLang="en-US" sz="4400" b="1" dirty="0" smtClean="0">
                    <a:latin typeface="HGMaruGothicMPRO" charset="-128"/>
                    <a:ea typeface="HGMaruGothicMPRO" charset="-128"/>
                    <a:cs typeface="HGMaruGothicMPRO" charset="-128"/>
                  </a:rPr>
                  <a:t>円</a:t>
                </a:r>
                <a:endParaRPr lang="ja-JP" altLang="en-US" sz="2400" b="1" dirty="0">
                  <a:latin typeface="HGMaruGothicMPRO" charset="-128"/>
                  <a:ea typeface="HGMaruGothicMPRO" charset="-128"/>
                  <a:cs typeface="HGMaruGothicMPRO" charset="-128"/>
                </a:endParaRPr>
              </a:p>
            </p:txBody>
          </p:sp>
        </p:grpSp>
        <p:sp>
          <p:nvSpPr>
            <p:cNvPr id="3" name="角丸四角形 2"/>
            <p:cNvSpPr/>
            <p:nvPr/>
          </p:nvSpPr>
          <p:spPr>
            <a:xfrm>
              <a:off x="611742" y="5063644"/>
              <a:ext cx="2617368" cy="709685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 smtClean="0">
                  <a:latin typeface="HGMaruGothicMPRO" charset="-128"/>
                  <a:ea typeface="HGMaruGothicMPRO" charset="-128"/>
                  <a:cs typeface="HGMaruGothicMPRO" charset="-128"/>
                </a:rPr>
                <a:t>ビール・発泡酒</a:t>
              </a:r>
              <a:endParaRPr kumimoji="1" lang="en-US" altLang="ja-JP" sz="2400" b="1" dirty="0" smtClean="0">
                <a:latin typeface="HGMaruGothicMPRO" charset="-128"/>
                <a:ea typeface="HGMaruGothicMPRO" charset="-128"/>
                <a:cs typeface="HGMaruGothicMPRO" charset="-128"/>
              </a:endParaRPr>
            </a:p>
            <a:p>
              <a:pPr algn="ctr"/>
              <a:r>
                <a:rPr lang="ja-JP" altLang="en-US" sz="2400" b="1" dirty="0" smtClean="0">
                  <a:latin typeface="HGMaruGothicMPRO" charset="-128"/>
                  <a:ea typeface="HGMaruGothicMPRO" charset="-128"/>
                  <a:cs typeface="HGMaruGothicMPRO" charset="-128"/>
                </a:rPr>
                <a:t>飲み放題</a:t>
              </a:r>
              <a:r>
                <a:rPr lang="en-US" altLang="ja-JP" sz="2400" b="1" dirty="0" smtClean="0">
                  <a:latin typeface="HGMaruGothicMPRO" charset="-128"/>
                  <a:ea typeface="HGMaruGothicMPRO" charset="-128"/>
                  <a:cs typeface="HGMaruGothicMPRO" charset="-128"/>
                </a:rPr>
                <a:t>!!</a:t>
              </a:r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604635" y="126182"/>
            <a:ext cx="6236398" cy="369332"/>
          </a:xfrm>
          <a:prstGeom prst="rect">
            <a:avLst/>
          </a:prstGeom>
          <a:noFill/>
        </p:spPr>
        <p:txBody>
          <a:bodyPr vert="horz"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kumimoji="1" lang="ja-JP" altLang="en-US" sz="1800" b="1" u="sng" dirty="0" smtClean="0">
                <a:latin typeface="HGMaruGothicMPRO" charset="-128"/>
                <a:ea typeface="HGMaruGothicMPRO" charset="-128"/>
                <a:cs typeface="HGMaruGothicMPRO" charset="-128"/>
              </a:rPr>
              <a:t>信州須坂フルーツエール</a:t>
            </a:r>
            <a:r>
              <a:rPr lang="ja-JP" altLang="en-US" sz="1800" b="1" u="sng" dirty="0" smtClean="0">
                <a:latin typeface="HGMaruGothicMPRO" charset="-128"/>
                <a:ea typeface="HGMaruGothicMPRO" charset="-128"/>
                <a:cs typeface="HGMaruGothicMPRO" charset="-128"/>
              </a:rPr>
              <a:t>デビュー</a:t>
            </a:r>
            <a:r>
              <a:rPr kumimoji="1" lang="ja-JP" altLang="en-US" sz="1800" b="1" u="sng" dirty="0" smtClean="0">
                <a:latin typeface="HGMaruGothicMPRO" charset="-128"/>
                <a:ea typeface="HGMaruGothicMPRO" charset="-128"/>
                <a:cs typeface="HGMaruGothicMPRO" charset="-128"/>
              </a:rPr>
              <a:t>記念</a:t>
            </a:r>
            <a:r>
              <a:rPr kumimoji="1" lang="en-US" altLang="ja-JP" sz="1800" b="1" u="sng" dirty="0" smtClean="0">
                <a:latin typeface="HGMaruGothicMPRO" charset="-128"/>
                <a:ea typeface="HGMaruGothicMPRO" charset="-128"/>
                <a:cs typeface="HGMaruGothicMPRO" charset="-128"/>
              </a:rPr>
              <a:t> </a:t>
            </a:r>
            <a:r>
              <a:rPr kumimoji="1" lang="ja-JP" altLang="en-US" sz="1800" b="1" u="sng" dirty="0" smtClean="0">
                <a:latin typeface="HGMaruGothicMPRO" charset="-128"/>
                <a:ea typeface="HGMaruGothicMPRO" charset="-128"/>
                <a:cs typeface="HGMaruGothicMPRO" charset="-128"/>
              </a:rPr>
              <a:t>イベント列車</a:t>
            </a:r>
            <a:endParaRPr kumimoji="1" lang="en-US" altLang="ja-JP" sz="1800" b="1" u="sng" dirty="0" smtClean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37716" y="9239201"/>
            <a:ext cx="6891349" cy="824085"/>
          </a:xfrm>
          <a:prstGeom prst="roundRect">
            <a:avLst>
              <a:gd name="adj" fmla="val 31784"/>
            </a:avLst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運行時刻・お申し込み方法の詳細は裏面をご覧</a:t>
            </a: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ください。</a:t>
            </a:r>
            <a:endParaRPr lang="en-US" altLang="ja-JP" sz="2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r>
              <a:rPr lang="ja-JP" altLang="ja-JP" sz="12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※アルコールの</a:t>
            </a:r>
            <a:r>
              <a:rPr lang="ja-JP" altLang="en-US" sz="12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飲料の企画</a:t>
            </a:r>
            <a:r>
              <a:rPr lang="ja-JP" altLang="ja-JP" sz="12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となります。</a:t>
            </a:r>
            <a:r>
              <a:rPr lang="ja-JP" altLang="en-US" sz="12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未成年の方のお申し込みはお断りいたします。</a:t>
            </a:r>
          </a:p>
          <a:p>
            <a:r>
              <a:rPr lang="en-US" altLang="ja-JP" sz="12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お帰りの際は、</a:t>
            </a:r>
            <a:r>
              <a:rPr lang="ja-JP" altLang="ja-JP" sz="12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お車</a:t>
            </a:r>
            <a:r>
              <a:rPr lang="ja-JP" altLang="en-US" sz="12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の運転は絶対にしないで</a:t>
            </a:r>
            <a:r>
              <a:rPr lang="ja-JP" altLang="en-US" sz="12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ください</a:t>
            </a:r>
            <a:r>
              <a:rPr lang="ja-JP" altLang="en-US" sz="12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5557589" y="2790478"/>
            <a:ext cx="1548000" cy="983997"/>
          </a:xfrm>
          <a:prstGeom prst="roundRect">
            <a:avLst>
              <a:gd name="adj" fmla="val 23388"/>
            </a:avLst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smtClean="0">
                <a:solidFill>
                  <a:srgbClr val="FF0000"/>
                </a:solidFill>
                <a:latin typeface="HGPSoeiKakugothicUB" charset="-128"/>
                <a:ea typeface="HGPSoeiKakugothicUB" charset="-128"/>
                <a:cs typeface="HGPSoeiKakugothicUB" charset="-128"/>
              </a:rPr>
              <a:t>限定先着</a:t>
            </a:r>
            <a:endParaRPr kumimoji="1" lang="en-US" altLang="ja-JP" sz="2400" dirty="0" smtClean="0">
              <a:solidFill>
                <a:srgbClr val="FF0000"/>
              </a:solidFill>
              <a:latin typeface="HGPSoeiKakugothicUB" charset="-128"/>
              <a:ea typeface="HGPSoeiKakugothicUB" charset="-128"/>
              <a:cs typeface="HGPSoeiKakugothicUB" charset="-128"/>
            </a:endParaRPr>
          </a:p>
          <a:p>
            <a:pPr algn="ctr"/>
            <a:r>
              <a:rPr lang="ja-JP" altLang="en-US" sz="2400" dirty="0" smtClean="0">
                <a:solidFill>
                  <a:srgbClr val="FF0000"/>
                </a:solidFill>
                <a:latin typeface="HGPSoeiKakugothicUB" charset="-128"/>
                <a:ea typeface="HGPSoeiKakugothicUB" charset="-128"/>
                <a:cs typeface="HGPSoeiKakugothicUB" charset="-128"/>
              </a:rPr>
              <a:t>８０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HGPSoeiKakugothicUB" charset="-128"/>
                <a:ea typeface="HGPSoeiKakugothicUB" charset="-128"/>
                <a:cs typeface="HGPSoeiKakugothicUB" charset="-128"/>
              </a:rPr>
              <a:t>名</a:t>
            </a:r>
            <a:endParaRPr kumimoji="1" lang="ja-JP" altLang="en-US" sz="2400" dirty="0">
              <a:solidFill>
                <a:srgbClr val="FF0000"/>
              </a:solidFill>
              <a:latin typeface="HGPSoeiKakugothicUB" charset="-128"/>
              <a:ea typeface="HGPSoeiKakugothicUB" charset="-128"/>
              <a:cs typeface="HGPSoeiKakugothicUB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5315" y="460088"/>
            <a:ext cx="6651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5400" b="1" dirty="0" smtClean="0">
                <a:solidFill>
                  <a:srgbClr val="049607"/>
                </a:solidFill>
                <a:latin typeface="HG創英角ﾎﾟｯﾌﾟ体" pitchFamily="49" charset="-128"/>
                <a:ea typeface="HG創英角ﾎﾟｯﾌﾟ体" pitchFamily="49" charset="-128"/>
                <a:cs typeface="HGMaruGothicMPRO" charset="-128"/>
              </a:rPr>
              <a:t>信州クラフトビール</a:t>
            </a:r>
            <a:endParaRPr kumimoji="1" lang="en-US" altLang="ja-JP" sz="5400" b="1" dirty="0" smtClean="0">
              <a:solidFill>
                <a:srgbClr val="049607"/>
              </a:solidFill>
              <a:latin typeface="HG創英角ﾎﾟｯﾌﾟ体" pitchFamily="49" charset="-128"/>
              <a:ea typeface="HG創英角ﾎﾟｯﾌﾟ体" pitchFamily="49" charset="-128"/>
              <a:cs typeface="HGMaruGothicMPRO" charset="-128"/>
            </a:endParaRPr>
          </a:p>
          <a:p>
            <a:pPr algn="ctr"/>
            <a:r>
              <a:rPr lang="ja-JP" altLang="en-US" sz="5400" b="1" dirty="0" smtClean="0">
                <a:solidFill>
                  <a:srgbClr val="049607"/>
                </a:solidFill>
                <a:latin typeface="HG創英角ﾎﾟｯﾌﾟ体" pitchFamily="49" charset="-128"/>
                <a:ea typeface="HG創英角ﾎﾟｯﾌﾟ体" pitchFamily="49" charset="-128"/>
                <a:cs typeface="HGMaruGothicMPRO" charset="-128"/>
              </a:rPr>
              <a:t>飲みくらべトレイン</a:t>
            </a:r>
            <a:endParaRPr lang="en-US" altLang="ja-JP" sz="5400" b="1" dirty="0" smtClean="0">
              <a:solidFill>
                <a:srgbClr val="049607"/>
              </a:solidFill>
              <a:latin typeface="HG創英角ﾎﾟｯﾌﾟ体" pitchFamily="49" charset="-128"/>
              <a:ea typeface="HG創英角ﾎﾟｯﾌﾟ体" pitchFamily="49" charset="-128"/>
              <a:cs typeface="HGMaruGothicMPRO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88611" y="2256805"/>
            <a:ext cx="6739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rgbClr val="FF0000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県内有名</a:t>
            </a:r>
            <a:r>
              <a:rPr kumimoji="1" lang="ja-JP" altLang="en-US" sz="2400" b="1" smtClean="0">
                <a:solidFill>
                  <a:srgbClr val="FF0000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クラフトビールが</a:t>
            </a:r>
            <a:r>
              <a:rPr lang="ja-JP" altLang="en-US" sz="2400" b="1" smtClean="0">
                <a:solidFill>
                  <a:srgbClr val="FF0000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一度</a:t>
            </a:r>
            <a:r>
              <a:rPr lang="ja-JP" altLang="en-US" sz="2400" b="1" dirty="0" smtClean="0">
                <a:solidFill>
                  <a:srgbClr val="FF0000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に楽しめます！</a:t>
            </a:r>
            <a:endParaRPr kumimoji="1" lang="en-US" altLang="ja-JP" sz="2400" b="1" dirty="0" smtClean="0">
              <a:solidFill>
                <a:srgbClr val="FF0000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87131" y="2932167"/>
            <a:ext cx="708595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u="sng" dirty="0" smtClean="0">
                <a:latin typeface="HGMaruGothicMPRO" charset="-128"/>
                <a:ea typeface="HGMaruGothicMPRO" charset="-128"/>
                <a:cs typeface="HGMaruGothicMPRO" charset="-128"/>
              </a:rPr>
              <a:t>参加</a:t>
            </a:r>
            <a:r>
              <a:rPr lang="ja-JP" altLang="en-US" sz="2800" b="1" u="sng" dirty="0">
                <a:latin typeface="HGMaruGothicMPRO" charset="-128"/>
                <a:ea typeface="HGMaruGothicMPRO" charset="-128"/>
                <a:cs typeface="HGMaruGothicMPRO" charset="-128"/>
              </a:rPr>
              <a:t>ブルワリー</a:t>
            </a:r>
            <a:endParaRPr lang="en-US" altLang="ja-JP" sz="2800" b="1" u="sng" dirty="0">
              <a:latin typeface="HGMaruGothicMPRO" charset="-128"/>
              <a:ea typeface="HGMaruGothicMPRO" charset="-128"/>
              <a:cs typeface="HGMaruGothicMPRO" charset="-128"/>
            </a:endParaRPr>
          </a:p>
          <a:p>
            <a:pPr algn="ctr"/>
            <a:r>
              <a:rPr lang="ja-JP" altLang="en-US" sz="1400" b="1" dirty="0">
                <a:latin typeface="HGMaruGothicMPRO" charset="-128"/>
                <a:ea typeface="HGMaruGothicMPRO" charset="-128"/>
                <a:cs typeface="HGMaruGothicMPRO" charset="-128"/>
              </a:rPr>
              <a:t>（</a:t>
            </a:r>
            <a:r>
              <a:rPr lang="ja-JP" altLang="en-US" sz="1400" b="1" dirty="0" smtClean="0">
                <a:latin typeface="HGMaruGothicMPRO" charset="-128"/>
                <a:ea typeface="HGMaruGothicMPRO" charset="-128"/>
                <a:cs typeface="HGMaruGothicMPRO" charset="-128"/>
              </a:rPr>
              <a:t>変更になることがございます）</a:t>
            </a:r>
            <a:endParaRPr lang="en-US" altLang="ja-JP" sz="1400" b="1" dirty="0" smtClean="0">
              <a:latin typeface="HGMaruGothicMPRO" charset="-128"/>
              <a:ea typeface="HGMaruGothicMPRO" charset="-128"/>
              <a:cs typeface="HGMaruGothicMPRO" charset="-128"/>
            </a:endParaRPr>
          </a:p>
          <a:p>
            <a:pPr algn="ctr"/>
            <a:endParaRPr lang="en-US" altLang="ja-JP" sz="800" b="1" dirty="0">
              <a:latin typeface="HGMaruGothicMPRO" charset="-128"/>
              <a:ea typeface="HGMaruGothicMPRO" charset="-128"/>
              <a:cs typeface="HGMaruGothicMPRO" charset="-128"/>
            </a:endParaRPr>
          </a:p>
          <a:p>
            <a:pPr algn="ctr"/>
            <a:r>
              <a:rPr lang="ja-JP" altLang="en-US" sz="2800" b="1" dirty="0" smtClean="0">
                <a:latin typeface="HGMaruGothicMPRO" charset="-128"/>
                <a:ea typeface="HGMaruGothicMPRO" charset="-128"/>
                <a:cs typeface="HGMaruGothicMPRO" charset="-128"/>
              </a:rPr>
              <a:t>信州須坂フルーツブルワリー</a:t>
            </a:r>
            <a:endParaRPr lang="en-US" altLang="ja-JP" sz="1200" b="1" dirty="0" smtClean="0">
              <a:latin typeface="HGMaruGothicMPRO" charset="-128"/>
              <a:ea typeface="HGMaruGothicMPRO" charset="-128"/>
              <a:cs typeface="HGMaruGothicMPRO" charset="-128"/>
            </a:endParaRPr>
          </a:p>
          <a:p>
            <a:pPr algn="ctr"/>
            <a:endParaRPr lang="en-US" altLang="ja-JP" sz="800" b="1" dirty="0">
              <a:latin typeface="HGMaruGothicMPRO" charset="-128"/>
              <a:ea typeface="HGMaruGothicMPRO" charset="-128"/>
              <a:cs typeface="HGMaruGothicMPRO" charset="-128"/>
            </a:endParaRPr>
          </a:p>
          <a:p>
            <a:pPr algn="ctr"/>
            <a:r>
              <a:rPr lang="ja-JP" altLang="en-US" sz="2800" b="1" dirty="0" smtClean="0">
                <a:latin typeface="HGMaruGothicMPRO" charset="-128"/>
                <a:ea typeface="HGMaruGothicMPRO" charset="-128"/>
                <a:cs typeface="HGMaruGothicMPRO" charset="-128"/>
              </a:rPr>
              <a:t>ＯＨ！ＬＡ</a:t>
            </a:r>
            <a:r>
              <a:rPr lang="ja-JP" altLang="en-US" sz="2800" b="1" dirty="0">
                <a:latin typeface="HGMaruGothicMPRO" charset="-128"/>
                <a:ea typeface="HGMaruGothicMPRO" charset="-128"/>
                <a:cs typeface="HGMaruGothicMPRO" charset="-128"/>
              </a:rPr>
              <a:t>！</a:t>
            </a:r>
            <a:r>
              <a:rPr lang="ja-JP" altLang="en-US" sz="2800" b="1" dirty="0" smtClean="0">
                <a:latin typeface="HGMaruGothicMPRO" charset="-128"/>
                <a:ea typeface="HGMaruGothicMPRO" charset="-128"/>
                <a:cs typeface="HGMaruGothicMPRO" charset="-128"/>
              </a:rPr>
              <a:t>ＨＯ</a:t>
            </a:r>
            <a:r>
              <a:rPr lang="en-US" altLang="ja-JP" sz="2800" b="1" dirty="0" smtClean="0">
                <a:latin typeface="HGMaruGothicMPRO" charset="-128"/>
                <a:ea typeface="HGMaruGothicMPRO" charset="-128"/>
                <a:cs typeface="HGMaruGothicMPRO" charset="-128"/>
              </a:rPr>
              <a:t> </a:t>
            </a:r>
            <a:r>
              <a:rPr lang="ja-JP" altLang="en-US" sz="2800" b="1" dirty="0" smtClean="0">
                <a:latin typeface="HGMaruGothicMPRO" charset="-128"/>
                <a:ea typeface="HGMaruGothicMPRO" charset="-128"/>
                <a:cs typeface="HGMaruGothicMPRO" charset="-128"/>
              </a:rPr>
              <a:t>ＢＥＥＲ</a:t>
            </a:r>
            <a:endParaRPr lang="en-US" altLang="ja-JP" sz="2800" b="1" dirty="0">
              <a:latin typeface="HGMaruGothicMPRO" charset="-128"/>
              <a:ea typeface="HGMaruGothicMPRO" charset="-128"/>
              <a:cs typeface="HGMaruGothicMPRO" charset="-128"/>
            </a:endParaRPr>
          </a:p>
          <a:p>
            <a:pPr algn="ctr"/>
            <a:endParaRPr lang="en-US" altLang="ja-JP" sz="800" b="1" dirty="0" smtClean="0">
              <a:latin typeface="HGMaruGothicMPRO" charset="-128"/>
              <a:ea typeface="HGMaruGothicMPRO" charset="-128"/>
              <a:cs typeface="HGMaruGothicMPRO" charset="-128"/>
            </a:endParaRPr>
          </a:p>
          <a:p>
            <a:pPr algn="ctr"/>
            <a:r>
              <a:rPr lang="ja-JP" altLang="en-US" sz="2800" b="1" dirty="0" smtClean="0">
                <a:latin typeface="HGMaruGothicMPRO" charset="-128"/>
                <a:ea typeface="HGMaruGothicMPRO" charset="-128"/>
                <a:cs typeface="HGMaruGothicMPRO" charset="-128"/>
              </a:rPr>
              <a:t>　松本</a:t>
            </a:r>
            <a:r>
              <a:rPr lang="ja-JP" altLang="en-US" sz="2800" b="1" dirty="0">
                <a:latin typeface="HGMaruGothicMPRO" charset="-128"/>
                <a:ea typeface="HGMaruGothicMPRO" charset="-128"/>
                <a:cs typeface="HGMaruGothicMPRO" charset="-128"/>
              </a:rPr>
              <a:t>ブルワリー</a:t>
            </a:r>
            <a:endParaRPr lang="en-US" altLang="ja-JP" sz="2800" b="1" dirty="0">
              <a:latin typeface="HGMaruGothicMPRO" charset="-128"/>
              <a:ea typeface="HGMaruGothicMPRO" charset="-128"/>
              <a:cs typeface="HGMaruGothicMPRO" charset="-128"/>
            </a:endParaRPr>
          </a:p>
          <a:p>
            <a:pPr algn="ctr"/>
            <a:endParaRPr lang="en-US" altLang="ja-JP" sz="800" b="1" dirty="0" smtClean="0">
              <a:latin typeface="HGMaruGothicMPRO" charset="-128"/>
              <a:ea typeface="HGMaruGothicMPRO" charset="-128"/>
              <a:cs typeface="HGMaruGothicMPRO" charset="-128"/>
            </a:endParaRPr>
          </a:p>
          <a:p>
            <a:pPr algn="ctr"/>
            <a:r>
              <a:rPr lang="ja-JP" altLang="en-US" sz="2800" b="1" dirty="0" smtClean="0">
                <a:latin typeface="HGMaruGothicMPRO" charset="-128"/>
                <a:ea typeface="HGMaruGothicMPRO" charset="-128"/>
                <a:cs typeface="HGMaruGothicMPRO" charset="-128"/>
              </a:rPr>
              <a:t>南信州</a:t>
            </a:r>
            <a:r>
              <a:rPr lang="ja-JP" altLang="en-US" sz="2800" b="1" dirty="0">
                <a:latin typeface="HGMaruGothicMPRO" charset="-128"/>
                <a:ea typeface="HGMaruGothicMPRO" charset="-128"/>
                <a:cs typeface="HGMaruGothicMPRO" charset="-128"/>
              </a:rPr>
              <a:t>ビール</a:t>
            </a: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5500" b="35000" l="15500" r="41813">
                        <a14:foregroundMark x1="15500" y1="30667" x2="15500" y2="30667"/>
                        <a14:foregroundMark x1="35125" y1="30583" x2="35125" y2="30583"/>
                        <a14:foregroundMark x1="35563" y1="33750" x2="35563" y2="33750"/>
                        <a14:foregroundMark x1="41813" y1="30083" x2="41813" y2="30083"/>
                        <a14:foregroundMark x1="32000" y1="33917" x2="32000" y2="33917"/>
                        <a14:foregroundMark x1="22313" y1="34000" x2="22313" y2="34000"/>
                        <a14:foregroundMark x1="17688" y1="30500" x2="17688" y2="30500"/>
                        <a14:foregroundMark x1="19438" y1="30333" x2="19438" y2="30333"/>
                        <a14:foregroundMark x1="20875" y1="30333" x2="20875" y2="30333"/>
                        <a14:foregroundMark x1="22438" y1="30667" x2="22438" y2="30667"/>
                        <a14:foregroundMark x1="25250" y1="30583" x2="25250" y2="30583"/>
                        <a14:foregroundMark x1="26250" y1="30583" x2="26250" y2="30583"/>
                        <a14:foregroundMark x1="26500" y1="30583" x2="26500" y2="30583"/>
                        <a14:foregroundMark x1="28188" y1="30833" x2="28188" y2="30833"/>
                        <a14:foregroundMark x1="29688" y1="30667" x2="29688" y2="30667"/>
                        <a14:foregroundMark x1="31688" y1="30667" x2="31688" y2="30667"/>
                        <a14:foregroundMark x1="34500" y1="30583" x2="34500" y2="30583"/>
                        <a14:foregroundMark x1="36250" y1="30583" x2="36250" y2="30583"/>
                        <a14:foregroundMark x1="37875" y1="30667" x2="37875" y2="30667"/>
                        <a14:foregroundMark x1="39250" y1="30333" x2="39250" y2="30333"/>
                        <a14:foregroundMark x1="40750" y1="30833" x2="40750" y2="30833"/>
                        <a14:foregroundMark x1="36250" y1="33167" x2="36250" y2="33167"/>
                        <a14:foregroundMark x1="30750" y1="33250" x2="30750" y2="33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235" t="24477" r="56136" b="63825"/>
          <a:stretch/>
        </p:blipFill>
        <p:spPr>
          <a:xfrm>
            <a:off x="879379" y="7038950"/>
            <a:ext cx="1728191" cy="415557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5500" b="35000" l="15500" r="41813">
                        <a14:foregroundMark x1="15500" y1="30667" x2="15500" y2="30667"/>
                        <a14:foregroundMark x1="35125" y1="30583" x2="35125" y2="30583"/>
                        <a14:foregroundMark x1="35563" y1="33750" x2="35563" y2="33750"/>
                        <a14:foregroundMark x1="41813" y1="30083" x2="41813" y2="30083"/>
                        <a14:foregroundMark x1="32000" y1="33917" x2="32000" y2="33917"/>
                        <a14:foregroundMark x1="22313" y1="34000" x2="22313" y2="34000"/>
                        <a14:foregroundMark x1="17688" y1="30500" x2="17688" y2="30500"/>
                        <a14:foregroundMark x1="19438" y1="30333" x2="19438" y2="30333"/>
                        <a14:foregroundMark x1="20875" y1="30333" x2="20875" y2="30333"/>
                        <a14:foregroundMark x1="22438" y1="30667" x2="22438" y2="30667"/>
                        <a14:foregroundMark x1="25250" y1="30583" x2="25250" y2="30583"/>
                        <a14:foregroundMark x1="26250" y1="30583" x2="26250" y2="30583"/>
                        <a14:foregroundMark x1="26500" y1="30583" x2="26500" y2="30583"/>
                        <a14:foregroundMark x1="28188" y1="30833" x2="28188" y2="30833"/>
                        <a14:foregroundMark x1="29688" y1="30667" x2="29688" y2="30667"/>
                        <a14:foregroundMark x1="31688" y1="30667" x2="31688" y2="30667"/>
                        <a14:foregroundMark x1="34500" y1="30583" x2="34500" y2="30583"/>
                        <a14:foregroundMark x1="36250" y1="30583" x2="36250" y2="30583"/>
                        <a14:foregroundMark x1="37875" y1="30667" x2="37875" y2="30667"/>
                        <a14:foregroundMark x1="39250" y1="30333" x2="39250" y2="30333"/>
                        <a14:foregroundMark x1="40750" y1="30833" x2="40750" y2="30833"/>
                        <a14:foregroundMark x1="36250" y1="33167" x2="36250" y2="33167"/>
                        <a14:foregroundMark x1="30750" y1="33250" x2="30750" y2="33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63" t="24654" r="76338" b="63648"/>
          <a:stretch/>
        </p:blipFill>
        <p:spPr>
          <a:xfrm>
            <a:off x="2420987" y="7045300"/>
            <a:ext cx="614925" cy="41555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88305" y="8983166"/>
            <a:ext cx="70209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+mn-ea"/>
              </a:rPr>
              <a:t>※</a:t>
            </a:r>
            <a:r>
              <a:rPr lang="ja-JP" altLang="ja-JP" sz="1050" dirty="0">
                <a:latin typeface="+mn-ea"/>
              </a:rPr>
              <a:t>このイベントは地方創生推進交付金を活用しているため</a:t>
            </a:r>
            <a:r>
              <a:rPr lang="ja-JP" altLang="ja-JP" sz="1050" dirty="0" smtClean="0">
                <a:latin typeface="+mn-ea"/>
              </a:rPr>
              <a:t>、</a:t>
            </a:r>
            <a:r>
              <a:rPr lang="ja-JP" altLang="en-US" sz="1050" dirty="0" smtClean="0">
                <a:latin typeface="+mn-ea"/>
              </a:rPr>
              <a:t>お得</a:t>
            </a:r>
            <a:r>
              <a:rPr lang="ja-JP" altLang="ja-JP" sz="1050" dirty="0" smtClean="0">
                <a:latin typeface="+mn-ea"/>
              </a:rPr>
              <a:t>な</a:t>
            </a:r>
            <a:r>
              <a:rPr lang="ja-JP" altLang="ja-JP" sz="1050" dirty="0">
                <a:latin typeface="+mn-ea"/>
              </a:rPr>
              <a:t>参加費となっています</a:t>
            </a:r>
            <a:r>
              <a:rPr lang="ja-JP" altLang="ja-JP" sz="1050" dirty="0" smtClean="0">
                <a:latin typeface="+mn-ea"/>
              </a:rPr>
              <a:t>。</a:t>
            </a:r>
            <a:endParaRPr kumimoji="1" lang="ja-JP" altLang="en-US" sz="105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7659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角丸四角形 25"/>
          <p:cNvSpPr/>
          <p:nvPr/>
        </p:nvSpPr>
        <p:spPr>
          <a:xfrm>
            <a:off x="171583" y="1303052"/>
            <a:ext cx="7002196" cy="28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7210" tIns="48605" rIns="97210" bIns="48605" rtlCol="0" anchor="ctr"/>
          <a:lstStyle/>
          <a:p>
            <a:pPr algn="ctr"/>
            <a:endParaRPr kumimoji="1" lang="ja-JP" altLang="en-US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171583" y="87812"/>
            <a:ext cx="7002196" cy="28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7210" tIns="48605" rIns="97210" bIns="48605" rtlCol="0" anchor="ctr"/>
          <a:lstStyle/>
          <a:p>
            <a:pPr algn="ctr"/>
            <a:endParaRPr kumimoji="1" lang="ja-JP" altLang="en-US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41217" y="3931701"/>
            <a:ext cx="7154959" cy="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タイトル 1"/>
          <p:cNvSpPr txBox="1">
            <a:spLocks/>
          </p:cNvSpPr>
          <p:nvPr/>
        </p:nvSpPr>
        <p:spPr>
          <a:xfrm>
            <a:off x="171583" y="71401"/>
            <a:ext cx="7002196" cy="1267710"/>
          </a:xfrm>
          <a:prstGeom prst="rect">
            <a:avLst/>
          </a:prstGeom>
        </p:spPr>
        <p:txBody>
          <a:bodyPr vert="horz" wrap="square" lIns="97210" tIns="48605" rIns="97210" bIns="48605" rtlCol="0" anchor="t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運行区間及び時刻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往路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】※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乗車駅は長野駅のみとなります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長野駅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16:29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発→小布施駅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17:12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着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復路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】※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降車駅は、須坂駅、権堂駅、長野駅となります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小布施駅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17:50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発→長野駅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18:17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着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3029571" y="3725429"/>
            <a:ext cx="1277744" cy="41254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vert="horz" lIns="97210" tIns="48605" rIns="97210" bIns="48605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参加申込書</a:t>
            </a:r>
            <a:endParaRPr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2" name="タイトル 1"/>
          <p:cNvSpPr txBox="1">
            <a:spLocks/>
          </p:cNvSpPr>
          <p:nvPr/>
        </p:nvSpPr>
        <p:spPr>
          <a:xfrm>
            <a:off x="167345" y="1278310"/>
            <a:ext cx="7002196" cy="2468039"/>
          </a:xfrm>
          <a:prstGeom prst="rect">
            <a:avLst/>
          </a:prstGeom>
        </p:spPr>
        <p:txBody>
          <a:bodyPr vert="horz" lIns="97210" tIns="48605" rIns="97210" bIns="48605" rtlCol="0" anchor="t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申込方法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下記の申込み先まで、参加申込書をご記入の上、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17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日（土）までにＦＡＸ又は電子メールにてお申し込みください。受付後、</a:t>
            </a:r>
            <a:r>
              <a:rPr lang="ja-JP" altLang="en-US" sz="18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参加証を郵送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いたします。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座席の都合上、</a:t>
            </a:r>
            <a:r>
              <a:rPr lang="ja-JP" altLang="en-US" sz="1800" b="1" u="sng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２名</a:t>
            </a:r>
            <a:r>
              <a:rPr lang="ja-JP" altLang="en-US" sz="1800" b="1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以上</a:t>
            </a:r>
            <a:r>
              <a:rPr lang="ja-JP" altLang="en-US" sz="1800" b="1" u="sng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でお申し込みください</a:t>
            </a:r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1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（下記参加申込書へ同乗される方のお名前・ご住所等をご記入ください）</a:t>
            </a:r>
            <a:endParaRPr lang="en-US" altLang="ja-JP" sz="1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申込人数が定員を超える場合は</a:t>
            </a:r>
            <a:r>
              <a:rPr lang="ja-JP" altLang="en-US" sz="14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先着順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とさせていただきます。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お問い合わせ・申込み先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</a:p>
          <a:p>
            <a:pPr algn="l"/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一般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財団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法人長野経済研究所（担当：玉木・折井）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電話：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026-224-0504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ＦＡＸ：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026-224-6233</a:t>
            </a:r>
          </a:p>
          <a:p>
            <a:pPr algn="l"/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電子メール：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sou.orii@neri.or.jp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339382"/>
              </p:ext>
            </p:extLst>
          </p:nvPr>
        </p:nvGraphicFramePr>
        <p:xfrm>
          <a:off x="221234" y="3992026"/>
          <a:ext cx="7002196" cy="2103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1098"/>
                <a:gridCol w="3501098"/>
              </a:tblGrid>
              <a:tr h="19776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①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【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代表者様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】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お名前　　　　　　　　　　　　　（男・女）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ご年齢</a:t>
                      </a:r>
                      <a:endParaRPr kumimoji="1" lang="en-US" altLang="ja-JP" sz="1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代・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代・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40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代・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代・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60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代以上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　　〒　　　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―</a:t>
                      </a:r>
                    </a:p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住所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電話番号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FAX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番号又は</a:t>
                      </a:r>
                      <a:endParaRPr kumimoji="1" lang="en-US" altLang="ja-JP" sz="1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メールアドレス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長野駅まで長電を利用される方のみ</a:t>
                      </a:r>
                      <a:endParaRPr kumimoji="1" lang="en-US" altLang="ja-JP" sz="1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乗車駅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タイトル 1"/>
          <p:cNvSpPr txBox="1">
            <a:spLocks/>
          </p:cNvSpPr>
          <p:nvPr/>
        </p:nvSpPr>
        <p:spPr>
          <a:xfrm>
            <a:off x="720353" y="9991278"/>
            <a:ext cx="6161566" cy="375158"/>
          </a:xfrm>
          <a:prstGeom prst="rect">
            <a:avLst/>
          </a:prstGeom>
        </p:spPr>
        <p:txBody>
          <a:bodyPr vert="horz" wrap="square" lIns="97210" tIns="48605" rIns="97210" bIns="48605" rtlCol="0" anchor="t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800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800" u="sng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座席の都合上、</a:t>
            </a:r>
            <a:r>
              <a:rPr lang="ja-JP" altLang="en-US" sz="1800" b="1" u="sng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必ず２名</a:t>
            </a:r>
            <a:r>
              <a:rPr lang="ja-JP" altLang="en-US" sz="1800" b="1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以上</a:t>
            </a:r>
            <a:r>
              <a:rPr lang="ja-JP" altLang="en-US" sz="1800" u="sng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でお申し込みください。</a:t>
            </a:r>
            <a:endParaRPr lang="en-US" altLang="ja-JP" sz="1800" u="sng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558454"/>
              </p:ext>
            </p:extLst>
          </p:nvPr>
        </p:nvGraphicFramePr>
        <p:xfrm>
          <a:off x="221234" y="7465178"/>
          <a:ext cx="7002196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1098"/>
                <a:gridCol w="3501098"/>
              </a:tblGrid>
              <a:tr h="19776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③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【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同乗者様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】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0" marR="0" indent="0" algn="l" defTabSz="9720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お名前　　　　　　　　　　　　　（男・女）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ご年齢</a:t>
                      </a:r>
                      <a:endParaRPr kumimoji="1" lang="en-US" altLang="ja-JP" sz="1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代・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代・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40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代・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代・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60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代以上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　　〒　　　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―</a:t>
                      </a:r>
                    </a:p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住所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solidFill>
                            <a:srgbClr val="C0000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長野駅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まで長電を利用される方のみ</a:t>
                      </a:r>
                      <a:endParaRPr kumimoji="1" lang="en-US" altLang="ja-JP" sz="1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乗車駅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833456"/>
              </p:ext>
            </p:extLst>
          </p:nvPr>
        </p:nvGraphicFramePr>
        <p:xfrm>
          <a:off x="221234" y="8744554"/>
          <a:ext cx="7002196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1098"/>
                <a:gridCol w="3501098"/>
              </a:tblGrid>
              <a:tr h="19776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④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【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同乗者様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】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0" marR="0" indent="0" algn="l" defTabSz="9720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お名前　　　　　　　　　　　　　（男・女）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ご年齢</a:t>
                      </a:r>
                      <a:endParaRPr kumimoji="1" lang="en-US" altLang="ja-JP" sz="1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代・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代・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40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代・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代・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60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代以上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　　〒　　　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―</a:t>
                      </a:r>
                    </a:p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住所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solidFill>
                            <a:srgbClr val="C0000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長野駅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まで長電を利用される方のみ</a:t>
                      </a:r>
                      <a:endParaRPr kumimoji="1" lang="en-US" altLang="ja-JP" sz="1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乗車駅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463782"/>
              </p:ext>
            </p:extLst>
          </p:nvPr>
        </p:nvGraphicFramePr>
        <p:xfrm>
          <a:off x="221234" y="6185802"/>
          <a:ext cx="7002196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1098"/>
                <a:gridCol w="3501098"/>
              </a:tblGrid>
              <a:tr h="19776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②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【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同乗者様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】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お名前　　　　　　　　　　　　　（男・女）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ご年齢</a:t>
                      </a:r>
                      <a:endParaRPr kumimoji="1" lang="en-US" altLang="ja-JP" sz="1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代・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代・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40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代・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代・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60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代以上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　　〒　　　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―</a:t>
                      </a:r>
                    </a:p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住所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solidFill>
                            <a:srgbClr val="C0000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長野駅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まで長電を利用される方のみ</a:t>
                      </a:r>
                      <a:endParaRPr kumimoji="1" lang="en-US" altLang="ja-JP" sz="1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乗車駅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8" name="グループ化 27"/>
          <p:cNvGrpSpPr/>
          <p:nvPr/>
        </p:nvGrpSpPr>
        <p:grpSpPr>
          <a:xfrm>
            <a:off x="5145188" y="558231"/>
            <a:ext cx="1695845" cy="576063"/>
            <a:chOff x="5188859" y="8336651"/>
            <a:chExt cx="1844177" cy="686935"/>
          </a:xfrm>
        </p:grpSpPr>
        <p:cxnSp>
          <p:nvCxnSpPr>
            <p:cNvPr id="29" name="直線コネクタ 28"/>
            <p:cNvCxnSpPr/>
            <p:nvPr/>
          </p:nvCxnSpPr>
          <p:spPr>
            <a:xfrm flipV="1">
              <a:off x="5408637" y="8641658"/>
              <a:ext cx="1311172" cy="10964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角丸四角形 29"/>
            <p:cNvSpPr/>
            <p:nvPr/>
          </p:nvSpPr>
          <p:spPr>
            <a:xfrm>
              <a:off x="5188859" y="8336651"/>
              <a:ext cx="284067" cy="686926"/>
            </a:xfrm>
            <a:prstGeom prst="roundRect">
              <a:avLst>
                <a:gd name="adj" fmla="val 4578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sz="900" b="1" dirty="0" smtClean="0">
                  <a:latin typeface="+mn-ea"/>
                </a:rPr>
                <a:t>長野駅</a:t>
              </a:r>
              <a:endParaRPr kumimoji="1" lang="ja-JP" altLang="en-US" sz="900" b="1" dirty="0">
                <a:latin typeface="+mn-ea"/>
              </a:endParaRPr>
            </a:p>
          </p:txBody>
        </p:sp>
        <p:sp>
          <p:nvSpPr>
            <p:cNvPr id="31" name="角丸四角形 30"/>
            <p:cNvSpPr/>
            <p:nvPr/>
          </p:nvSpPr>
          <p:spPr>
            <a:xfrm>
              <a:off x="5795481" y="8355583"/>
              <a:ext cx="284067" cy="667993"/>
            </a:xfrm>
            <a:prstGeom prst="roundRect">
              <a:avLst>
                <a:gd name="adj" fmla="val 4578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900" b="1" dirty="0" smtClean="0">
                  <a:latin typeface="+mn-ea"/>
                </a:rPr>
                <a:t>権堂駅</a:t>
              </a:r>
              <a:endParaRPr kumimoji="1" lang="ja-JP" altLang="en-US" sz="900" b="1" dirty="0">
                <a:latin typeface="+mn-ea"/>
              </a:endParaRPr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6215122" y="8359158"/>
              <a:ext cx="284067" cy="664419"/>
            </a:xfrm>
            <a:prstGeom prst="roundRect">
              <a:avLst>
                <a:gd name="adj" fmla="val 4578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sz="900" b="1" dirty="0" smtClean="0">
                  <a:latin typeface="+mn-ea"/>
                </a:rPr>
                <a:t>須坂駅</a:t>
              </a:r>
              <a:endParaRPr kumimoji="1" lang="ja-JP" altLang="en-US" sz="900" b="1" dirty="0">
                <a:latin typeface="+mn-ea"/>
              </a:endParaRPr>
            </a:p>
          </p:txBody>
        </p:sp>
        <p:sp>
          <p:nvSpPr>
            <p:cNvPr id="34" name="角丸四角形 33"/>
            <p:cNvSpPr/>
            <p:nvPr/>
          </p:nvSpPr>
          <p:spPr>
            <a:xfrm>
              <a:off x="6748969" y="8347698"/>
              <a:ext cx="284067" cy="675888"/>
            </a:xfrm>
            <a:prstGeom prst="roundRect">
              <a:avLst>
                <a:gd name="adj" fmla="val 4578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800" b="1" dirty="0" smtClean="0">
                  <a:latin typeface="+mn-ea"/>
                </a:rPr>
                <a:t>小布施駅</a:t>
              </a:r>
              <a:endParaRPr kumimoji="1" lang="ja-JP" altLang="en-US" sz="800" b="1" dirty="0">
                <a:latin typeface="+mn-ea"/>
              </a:endParaRPr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4608785" y="367656"/>
            <a:ext cx="2588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 smtClean="0">
                <a:latin typeface="ＭＳ ゴシック" pitchFamily="49" charset="-128"/>
                <a:ea typeface="ＭＳ ゴシック" pitchFamily="49" charset="-128"/>
              </a:rPr>
              <a:t>【</a:t>
            </a:r>
            <a:r>
              <a:rPr kumimoji="1" lang="ja-JP" altLang="en-US" sz="700" dirty="0" smtClean="0">
                <a:latin typeface="ＭＳ ゴシック" pitchFamily="49" charset="-128"/>
                <a:ea typeface="ＭＳ ゴシック" pitchFamily="49" charset="-128"/>
              </a:rPr>
              <a:t>往路</a:t>
            </a:r>
            <a:r>
              <a:rPr kumimoji="1" lang="en-US" altLang="ja-JP" sz="700" dirty="0" smtClean="0">
                <a:latin typeface="ＭＳ ゴシック" pitchFamily="49" charset="-128"/>
                <a:ea typeface="ＭＳ ゴシック" pitchFamily="49" charset="-128"/>
              </a:rPr>
              <a:t>】</a:t>
            </a:r>
            <a:r>
              <a:rPr kumimoji="1" lang="en-US" altLang="ja-JP" sz="900" dirty="0" smtClean="0">
                <a:latin typeface="ＭＳ ゴシック" pitchFamily="49" charset="-128"/>
                <a:ea typeface="ＭＳ ゴシック" pitchFamily="49" charset="-128"/>
              </a:rPr>
              <a:t>16:29</a:t>
            </a:r>
            <a:r>
              <a:rPr kumimoji="1" lang="ja-JP" altLang="en-US" sz="900" dirty="0" smtClean="0">
                <a:latin typeface="ＭＳ ゴシック" pitchFamily="49" charset="-128"/>
                <a:ea typeface="ＭＳ ゴシック" pitchFamily="49" charset="-128"/>
              </a:rPr>
              <a:t>発</a:t>
            </a:r>
            <a:r>
              <a:rPr lang="ja-JP" altLang="en-US" sz="9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900" dirty="0" smtClean="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kumimoji="1" lang="ja-JP" altLang="en-US" sz="900" dirty="0" smtClean="0">
                <a:latin typeface="ＭＳ ゴシック" pitchFamily="49" charset="-128"/>
                <a:ea typeface="ＭＳ ゴシック" pitchFamily="49" charset="-128"/>
              </a:rPr>
              <a:t>→　   → 　　</a:t>
            </a:r>
            <a:r>
              <a:rPr kumimoji="1" lang="en-US" altLang="ja-JP" sz="900" dirty="0" smtClean="0">
                <a:latin typeface="ＭＳ ゴシック" pitchFamily="49" charset="-128"/>
                <a:ea typeface="ＭＳ ゴシック" pitchFamily="49" charset="-128"/>
              </a:rPr>
              <a:t>17:12</a:t>
            </a:r>
            <a:r>
              <a:rPr kumimoji="1" lang="ja-JP" altLang="en-US" sz="900" dirty="0" smtClean="0">
                <a:latin typeface="ＭＳ ゴシック" pitchFamily="49" charset="-128"/>
                <a:ea typeface="ＭＳ ゴシック" pitchFamily="49" charset="-128"/>
              </a:rPr>
              <a:t>着　　</a:t>
            </a:r>
            <a:endParaRPr kumimoji="1" lang="ja-JP" altLang="en-US" sz="9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73097" y="1100786"/>
            <a:ext cx="28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ＭＳ ゴシック" pitchFamily="49" charset="-128"/>
                <a:ea typeface="ＭＳ ゴシック" pitchFamily="49" charset="-128"/>
              </a:rPr>
              <a:t>　　　　</a:t>
            </a:r>
            <a:r>
              <a:rPr lang="en-US" altLang="ja-JP" sz="900" dirty="0" smtClean="0">
                <a:latin typeface="ＭＳ ゴシック" pitchFamily="49" charset="-128"/>
                <a:ea typeface="ＭＳ ゴシック" pitchFamily="49" charset="-128"/>
              </a:rPr>
              <a:t>18:17</a:t>
            </a:r>
            <a:r>
              <a:rPr lang="ja-JP" altLang="en-US" sz="900" dirty="0" smtClean="0">
                <a:latin typeface="ＭＳ ゴシック" pitchFamily="49" charset="-128"/>
                <a:ea typeface="ＭＳ ゴシック" pitchFamily="49" charset="-128"/>
              </a:rPr>
              <a:t>着 </a:t>
            </a:r>
            <a:r>
              <a:rPr lang="ja-JP" altLang="en-US" sz="800" dirty="0" smtClean="0">
                <a:latin typeface="ＭＳ ゴシック" pitchFamily="49" charset="-128"/>
                <a:ea typeface="ＭＳ ゴシック" pitchFamily="49" charset="-128"/>
              </a:rPr>
              <a:t>←</a:t>
            </a:r>
            <a:r>
              <a:rPr lang="en-US" altLang="ja-JP" sz="800" dirty="0" smtClean="0">
                <a:latin typeface="ＭＳ ゴシック" pitchFamily="49" charset="-128"/>
                <a:ea typeface="ＭＳ ゴシック" pitchFamily="49" charset="-128"/>
              </a:rPr>
              <a:t>18:14</a:t>
            </a:r>
            <a:r>
              <a:rPr lang="ja-JP" altLang="en-US" sz="800" dirty="0" smtClean="0">
                <a:latin typeface="ＭＳ ゴシック" pitchFamily="49" charset="-128"/>
                <a:ea typeface="ＭＳ ゴシック" pitchFamily="49" charset="-128"/>
              </a:rPr>
              <a:t> ←</a:t>
            </a:r>
            <a:r>
              <a:rPr lang="en-US" altLang="ja-JP" sz="800" dirty="0" smtClean="0">
                <a:latin typeface="ＭＳ ゴシック" pitchFamily="49" charset="-128"/>
                <a:ea typeface="ＭＳ ゴシック" pitchFamily="49" charset="-128"/>
              </a:rPr>
              <a:t>17:57</a:t>
            </a:r>
            <a:r>
              <a:rPr lang="ja-JP" altLang="en-US" sz="800" dirty="0" smtClean="0">
                <a:latin typeface="ＭＳ ゴシック" pitchFamily="49" charset="-128"/>
                <a:ea typeface="ＭＳ ゴシック" pitchFamily="49" charset="-128"/>
              </a:rPr>
              <a:t>　←</a:t>
            </a:r>
            <a:r>
              <a:rPr kumimoji="1" lang="en-US" altLang="ja-JP" sz="900" dirty="0" smtClean="0">
                <a:latin typeface="ＭＳ ゴシック" pitchFamily="49" charset="-128"/>
                <a:ea typeface="ＭＳ ゴシック" pitchFamily="49" charset="-128"/>
              </a:rPr>
              <a:t>17:50</a:t>
            </a:r>
            <a:r>
              <a:rPr lang="ja-JP" altLang="en-US" sz="900" dirty="0">
                <a:latin typeface="ＭＳ ゴシック" pitchFamily="49" charset="-128"/>
                <a:ea typeface="ＭＳ ゴシック" pitchFamily="49" charset="-128"/>
              </a:rPr>
              <a:t>発</a:t>
            </a:r>
            <a:r>
              <a:rPr kumimoji="1" lang="en-US" altLang="ja-JP" sz="700" dirty="0" smtClean="0">
                <a:latin typeface="ＭＳ ゴシック" pitchFamily="49" charset="-128"/>
                <a:ea typeface="ＭＳ ゴシック" pitchFamily="49" charset="-128"/>
              </a:rPr>
              <a:t>【</a:t>
            </a:r>
            <a:r>
              <a:rPr kumimoji="1" lang="ja-JP" altLang="en-US" sz="700" dirty="0" smtClean="0">
                <a:latin typeface="ＭＳ ゴシック" pitchFamily="49" charset="-128"/>
                <a:ea typeface="ＭＳ ゴシック" pitchFamily="49" charset="-128"/>
              </a:rPr>
              <a:t>復路</a:t>
            </a:r>
            <a:r>
              <a:rPr kumimoji="1" lang="en-US" altLang="ja-JP" sz="700" dirty="0" smtClean="0">
                <a:latin typeface="ＭＳ ゴシック" pitchFamily="49" charset="-128"/>
                <a:ea typeface="ＭＳ ゴシック" pitchFamily="49" charset="-128"/>
              </a:rPr>
              <a:t>】</a:t>
            </a:r>
            <a:r>
              <a:rPr kumimoji="1" lang="ja-JP" altLang="en-US" sz="700" dirty="0" smtClean="0">
                <a:latin typeface="ＭＳ ゴシック" pitchFamily="49" charset="-128"/>
                <a:ea typeface="ＭＳ ゴシック" pitchFamily="49" charset="-128"/>
              </a:rPr>
              <a:t>　　</a:t>
            </a:r>
            <a:endParaRPr kumimoji="1" lang="ja-JP" altLang="en-US" sz="900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828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411</Words>
  <Application>Microsoft Office PowerPoint</Application>
  <PresentationFormat>ユーザー設定</PresentationFormat>
  <Paragraphs>99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</dc:creator>
  <cp:lastModifiedBy>DMY</cp:lastModifiedBy>
  <cp:revision>196</cp:revision>
  <cp:lastPrinted>2018-02-13T09:33:44Z</cp:lastPrinted>
  <dcterms:created xsi:type="dcterms:W3CDTF">2017-04-20T01:43:19Z</dcterms:created>
  <dcterms:modified xsi:type="dcterms:W3CDTF">2018-02-19T03:18:01Z</dcterms:modified>
</cp:coreProperties>
</file>